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5241" r:id="rId4"/>
  </p:sldMasterIdLst>
  <p:notesMasterIdLst>
    <p:notesMasterId r:id="rId91"/>
  </p:notesMasterIdLst>
  <p:sldIdLst>
    <p:sldId id="282" r:id="rId5"/>
    <p:sldId id="374" r:id="rId6"/>
    <p:sldId id="373" r:id="rId7"/>
    <p:sldId id="257" r:id="rId8"/>
    <p:sldId id="258" r:id="rId9"/>
    <p:sldId id="405" r:id="rId10"/>
    <p:sldId id="262" r:id="rId11"/>
    <p:sldId id="419" r:id="rId12"/>
    <p:sldId id="298" r:id="rId13"/>
    <p:sldId id="458" r:id="rId14"/>
    <p:sldId id="281" r:id="rId15"/>
    <p:sldId id="266" r:id="rId16"/>
    <p:sldId id="482" r:id="rId17"/>
    <p:sldId id="502" r:id="rId18"/>
    <p:sldId id="473" r:id="rId19"/>
    <p:sldId id="489" r:id="rId20"/>
    <p:sldId id="289" r:id="rId21"/>
    <p:sldId id="474" r:id="rId22"/>
    <p:sldId id="295" r:id="rId23"/>
    <p:sldId id="288" r:id="rId24"/>
    <p:sldId id="448" r:id="rId25"/>
    <p:sldId id="297" r:id="rId26"/>
    <p:sldId id="467" r:id="rId27"/>
    <p:sldId id="507" r:id="rId28"/>
    <p:sldId id="292" r:id="rId29"/>
    <p:sldId id="515" r:id="rId30"/>
    <p:sldId id="447" r:id="rId31"/>
    <p:sldId id="497" r:id="rId32"/>
    <p:sldId id="327" r:id="rId33"/>
    <p:sldId id="308" r:id="rId34"/>
    <p:sldId id="500" r:id="rId35"/>
    <p:sldId id="332" r:id="rId36"/>
    <p:sldId id="504" r:id="rId37"/>
    <p:sldId id="462" r:id="rId38"/>
    <p:sldId id="463" r:id="rId39"/>
    <p:sldId id="490" r:id="rId40"/>
    <p:sldId id="491" r:id="rId41"/>
    <p:sldId id="501" r:id="rId42"/>
    <p:sldId id="290" r:id="rId43"/>
    <p:sldId id="503" r:id="rId44"/>
    <p:sldId id="493" r:id="rId45"/>
    <p:sldId id="412" r:id="rId46"/>
    <p:sldId id="428" r:id="rId47"/>
    <p:sldId id="337" r:id="rId48"/>
    <p:sldId id="305" r:id="rId49"/>
    <p:sldId id="307" r:id="rId50"/>
    <p:sldId id="390" r:id="rId51"/>
    <p:sldId id="409" r:id="rId52"/>
    <p:sldId id="498" r:id="rId53"/>
    <p:sldId id="506" r:id="rId54"/>
    <p:sldId id="416" r:id="rId55"/>
    <p:sldId id="365" r:id="rId56"/>
    <p:sldId id="499" r:id="rId57"/>
    <p:sldId id="461" r:id="rId58"/>
    <p:sldId id="494" r:id="rId59"/>
    <p:sldId id="270" r:id="rId60"/>
    <p:sldId id="495" r:id="rId61"/>
    <p:sldId id="311" r:id="rId62"/>
    <p:sldId id="312" r:id="rId63"/>
    <p:sldId id="313" r:id="rId64"/>
    <p:sldId id="353" r:id="rId65"/>
    <p:sldId id="360" r:id="rId66"/>
    <p:sldId id="263" r:id="rId67"/>
    <p:sldId id="432" r:id="rId68"/>
    <p:sldId id="331" r:id="rId69"/>
    <p:sldId id="322" r:id="rId70"/>
    <p:sldId id="505" r:id="rId71"/>
    <p:sldId id="437" r:id="rId72"/>
    <p:sldId id="438" r:id="rId73"/>
    <p:sldId id="439" r:id="rId74"/>
    <p:sldId id="346" r:id="rId75"/>
    <p:sldId id="452" r:id="rId76"/>
    <p:sldId id="347" r:id="rId77"/>
    <p:sldId id="508" r:id="rId78"/>
    <p:sldId id="348" r:id="rId79"/>
    <p:sldId id="509" r:id="rId80"/>
    <p:sldId id="375" r:id="rId81"/>
    <p:sldId id="478" r:id="rId82"/>
    <p:sldId id="429" r:id="rId83"/>
    <p:sldId id="469" r:id="rId84"/>
    <p:sldId id="471" r:id="rId85"/>
    <p:sldId id="472" r:id="rId86"/>
    <p:sldId id="475" r:id="rId87"/>
    <p:sldId id="512" r:id="rId88"/>
    <p:sldId id="511" r:id="rId89"/>
    <p:sldId id="421" r:id="rId90"/>
  </p:sldIdLst>
  <p:sldSz cx="9144000" cy="6858000" type="screen4x3"/>
  <p:notesSz cx="6781800" cy="9926638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folHlink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99"/>
    <a:srgbClr val="FFFFCC"/>
    <a:srgbClr val="FF66CC"/>
    <a:srgbClr val="FFFF66"/>
    <a:srgbClr val="FFCCCC"/>
    <a:srgbClr val="CCFF99"/>
    <a:srgbClr val="FFFF99"/>
    <a:srgbClr val="CC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B59B5-C063-4FC0-9316-E23EA63B1BC7}" v="85" dt="2020-09-25T08:47:29.806"/>
    <p1510:client id="{4BC4F907-1414-49CB-9332-78E0AFDB3891}" v="1" dt="2020-09-27T16:00:42.638"/>
    <p1510:client id="{71E6B822-2C3E-44BD-BB89-5BCB37B21D6E}" v="460" dt="2020-09-25T12:48:58.409"/>
    <p1510:client id="{82E5CEF6-7A3D-47B5-B4D6-3A70561951BA}" v="31" dt="2020-09-28T14:58:16.894"/>
    <p1510:client id="{84926AB5-98D4-41CC-B79F-4C4AC529CA2B}" v="20" dt="2020-09-28T16:46:06.683"/>
    <p1510:client id="{8D46D73B-9985-F873-B561-4E03CF6F6DBD}" v="91" dt="2021-09-27T15:32:20.160"/>
    <p1510:client id="{A266C1E0-0098-68AF-B6E2-3048598F973C}" v="121" dt="2021-09-27T14:21:13.443"/>
    <p1510:client id="{B5ED7D05-6843-48B1-9691-8320BCDB1C33}" v="75" dt="2020-09-24T11:07:41.472"/>
    <p1510:client id="{D8A081CB-7C76-4316-B990-D43EF228A42A}" v="6" dt="2020-09-24T09:22:12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803" autoAdjust="0"/>
  </p:normalViewPr>
  <p:slideViewPr>
    <p:cSldViewPr>
      <p:cViewPr varScale="1">
        <p:scale>
          <a:sx n="58" d="100"/>
          <a:sy n="58" d="100"/>
        </p:scale>
        <p:origin x="9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3FCAE8-B1B8-40AB-BA85-E3FBE4686F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C75B8-767F-4184-AE52-C1E9AE52C5DE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BC023-34E0-48D0-92B7-A516F85475BC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CB401-03A0-4F60-9AAE-56E8F5B1DDC4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098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384F0-7F1A-489D-BF0F-8709D27A6004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562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C289-9729-4837-89BF-357F4137CB8F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AC769-D163-41EF-8EC7-C9C470CD764D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C6EF0-D7DD-4C51-B930-72ABC567DFAC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77B7E-C1A8-4860-B842-09418A919AB6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7A1AD-1BCC-4F41-B14E-B93EE73E8A75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65B40-F6C3-4A2C-8305-81863B5B190E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11B19-FC41-4602-896D-C82AD25131D0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60AB8-9F9A-4D1F-B8F1-AC801C86BFA2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0026E-D58F-4335-8B2C-522DDB290F8B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0753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0026E-D58F-4335-8B2C-522DDB290F8B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CF00F-CDF4-4680-A305-B35B0763D269}" type="slidenum">
              <a:rPr lang="hr-HR" smtClean="0"/>
              <a:pPr/>
              <a:t>27</a:t>
            </a:fld>
            <a:endParaRPr lang="hr-H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C289-9729-4837-89BF-357F4137CB8F}" type="slidenum">
              <a:rPr lang="hr-HR" smtClean="0"/>
              <a:pPr/>
              <a:t>28</a:t>
            </a:fld>
            <a:endParaRPr lang="hr-H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57879-F290-4693-9A78-CB88BBF44D63}" type="slidenum">
              <a:rPr lang="hr-HR" smtClean="0"/>
              <a:pPr/>
              <a:t>29</a:t>
            </a:fld>
            <a:endParaRPr lang="hr-H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722AE-6307-464E-98AF-AFB6208F6486}" type="slidenum">
              <a:rPr lang="hr-HR" smtClean="0"/>
              <a:pPr/>
              <a:t>30</a:t>
            </a:fld>
            <a:endParaRPr lang="hr-H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CF00F-CDF4-4680-A305-B35B0763D269}" type="slidenum">
              <a:rPr lang="hr-HR" smtClean="0"/>
              <a:pPr/>
              <a:t>31</a:t>
            </a:fld>
            <a:endParaRPr lang="hr-H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C2E83-ED76-40C4-8FE4-11035823CEAA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91651-BECE-4BD8-8870-F7AC53867CA3}" type="slidenum">
              <a:rPr lang="hr-HR" smtClean="0"/>
              <a:pPr/>
              <a:t>32</a:t>
            </a:fld>
            <a:endParaRPr lang="hr-H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91651-BECE-4BD8-8870-F7AC53867CA3}" type="slidenum">
              <a:rPr lang="hr-HR" smtClean="0"/>
              <a:pPr/>
              <a:t>33</a:t>
            </a:fld>
            <a:endParaRPr lang="hr-H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61365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34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CE66C-FCEF-4E93-B82C-019DBF26208C}" type="slidenum">
              <a:rPr lang="hr-HR" smtClean="0"/>
              <a:pPr/>
              <a:t>37</a:t>
            </a:fld>
            <a:endParaRPr lang="hr-H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7049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3F21B-0D70-416E-AB04-661F7DED565E}" type="slidenum">
              <a:rPr lang="hr-HR" smtClean="0"/>
              <a:pPr/>
              <a:t>38</a:t>
            </a:fld>
            <a:endParaRPr lang="hr-HR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39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40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71398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8D5B-216B-4E07-A4D6-F0D7C5A3B975}" type="slidenum">
              <a:rPr lang="hr-HR" smtClean="0"/>
              <a:pPr/>
              <a:t>41</a:t>
            </a:fld>
            <a:endParaRPr lang="hr-H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2DE56-A9F0-4477-A370-4210E7536A4C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634F3B-C5CE-4475-AE60-DEED54F3DEB4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42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5A97F-E776-442A-A330-D47818171CA9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43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8E768-5378-4E46-8692-CD0FFCF9BB9C}" type="slidenum">
              <a:rPr lang="hr-HR" smtClean="0"/>
              <a:pPr/>
              <a:t>44</a:t>
            </a:fld>
            <a:endParaRPr lang="hr-HR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3DAEA-94E3-4B0D-BE09-07D2AB5BF01F}" type="slidenum">
              <a:rPr lang="hr-HR" smtClean="0"/>
              <a:pPr/>
              <a:t>45</a:t>
            </a:fld>
            <a:endParaRPr lang="hr-HR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282E4-9DD8-4C19-9746-1E14A297FFFD}" type="slidenum">
              <a:rPr lang="hr-HR" smtClean="0"/>
              <a:pPr/>
              <a:t>46</a:t>
            </a:fld>
            <a:endParaRPr lang="hr-H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6695-2D27-425F-B73A-FF8AAFC71FAD}" type="slidenum">
              <a:rPr lang="hr-HR" smtClean="0"/>
              <a:pPr/>
              <a:t>47</a:t>
            </a:fld>
            <a:endParaRPr lang="hr-H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A2DFA7-C7E5-44A4-B911-E382FFE96CAB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48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6695-2D27-425F-B73A-FF8AAFC71FAD}" type="slidenum">
              <a:rPr lang="hr-HR" smtClean="0"/>
              <a:pPr/>
              <a:t>49</a:t>
            </a:fld>
            <a:endParaRPr lang="hr-H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A2DFA7-C7E5-44A4-B911-E382FFE96CAB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50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45318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3D5E0-D5DF-4B49-964F-FB50E9898155}" type="slidenum">
              <a:rPr lang="hr-HR" smtClean="0"/>
              <a:pPr/>
              <a:t>51</a:t>
            </a:fld>
            <a:endParaRPr lang="hr-HR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64C0B-BBDC-4395-A212-F187DB2EE92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461D9-A425-4F5C-A23D-B759FF1D4537}" type="slidenum">
              <a:rPr lang="hr-HR" smtClean="0"/>
              <a:pPr/>
              <a:t>52</a:t>
            </a:fld>
            <a:endParaRPr lang="hr-H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461D9-A425-4F5C-A23D-B759FF1D4537}" type="slidenum">
              <a:rPr lang="hr-HR" smtClean="0"/>
              <a:pPr/>
              <a:t>53</a:t>
            </a:fld>
            <a:endParaRPr lang="hr-H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CC867-60F5-44A6-8B21-CE0C81020C15}" type="slidenum">
              <a:rPr lang="hr-HR" smtClean="0"/>
              <a:pPr/>
              <a:t>54</a:t>
            </a:fld>
            <a:endParaRPr lang="hr-HR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08C41-8A18-4E63-B66D-15A8777AC3C0}" type="slidenum">
              <a:rPr lang="hr-HR" smtClean="0"/>
              <a:pPr/>
              <a:t>55</a:t>
            </a:fld>
            <a:endParaRPr lang="hr-H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A578E-AA54-4824-94BE-8B99C6559E19}" type="slidenum">
              <a:rPr lang="hr-HR" smtClean="0"/>
              <a:pPr/>
              <a:t>56</a:t>
            </a:fld>
            <a:endParaRPr lang="hr-HR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A578E-AA54-4824-94BE-8B99C6559E19}" type="slidenum">
              <a:rPr lang="hr-HR" smtClean="0"/>
              <a:pPr/>
              <a:t>57</a:t>
            </a:fld>
            <a:endParaRPr lang="hr-HR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F5C9F-54CC-4523-AFFF-69ABB1462B59}" type="slidenum">
              <a:rPr lang="hr-HR" smtClean="0"/>
              <a:pPr/>
              <a:t>58</a:t>
            </a:fld>
            <a:endParaRPr lang="hr-H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EC568-C825-40E0-BD40-766F5E23EFE2}" type="slidenum">
              <a:rPr lang="hr-HR" smtClean="0"/>
              <a:pPr/>
              <a:t>59</a:t>
            </a:fld>
            <a:endParaRPr lang="hr-HR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54080-6B40-4D85-A36B-F0D2637A3B47}" type="slidenum">
              <a:rPr lang="hr-HR" smtClean="0"/>
              <a:pPr/>
              <a:t>60</a:t>
            </a:fld>
            <a:endParaRPr lang="hr-H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31974-25AA-4F56-A1D7-E3E168413AF5}" type="slidenum">
              <a:rPr lang="hr-HR" smtClean="0"/>
              <a:pPr/>
              <a:t>61</a:t>
            </a:fld>
            <a:endParaRPr lang="hr-HR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4BF60-A0E7-400C-AC99-1AB9268B0E33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2B145-4562-4BB3-AA78-1C7D3522A6C9}" type="slidenum">
              <a:rPr lang="hr-HR" smtClean="0"/>
              <a:pPr/>
              <a:t>62</a:t>
            </a:fld>
            <a:endParaRPr lang="hr-HR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92C91-2274-4F03-BDAE-377A5AE15302}" type="slidenum">
              <a:rPr lang="hr-HR" smtClean="0"/>
              <a:pPr/>
              <a:t>63</a:t>
            </a:fld>
            <a:endParaRPr lang="hr-HR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AF7F-210E-42AA-B9C0-B795F103B437}" type="slidenum">
              <a:rPr lang="hr-HR" smtClean="0"/>
              <a:pPr/>
              <a:t>66</a:t>
            </a:fld>
            <a:endParaRPr lang="hr-H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AF7F-210E-42AA-B9C0-B795F103B437}" type="slidenum">
              <a:rPr lang="hr-HR" smtClean="0"/>
              <a:pPr/>
              <a:t>67</a:t>
            </a:fld>
            <a:endParaRPr lang="hr-H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575096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4602D-7638-4BC6-8474-13EE53E2B0B6}" type="slidenum">
              <a:rPr lang="hr-HR" smtClean="0"/>
              <a:pPr/>
              <a:t>68</a:t>
            </a:fld>
            <a:endParaRPr lang="hr-HR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6201B-1143-47E6-A5C2-EACC84EB803A}" type="slidenum">
              <a:rPr lang="hr-HR" smtClean="0"/>
              <a:pPr/>
              <a:t>69</a:t>
            </a:fld>
            <a:endParaRPr lang="hr-HR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42EB0-0BB4-496E-9EB7-6B576426056D}" type="slidenum">
              <a:rPr lang="hr-HR" smtClean="0"/>
              <a:pPr/>
              <a:t>70</a:t>
            </a:fld>
            <a:endParaRPr lang="hr-HR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B773B-2A23-4A39-ABE3-52A0E020FBC0}" type="slidenum">
              <a:rPr lang="hr-HR" smtClean="0"/>
              <a:pPr/>
              <a:t>71</a:t>
            </a:fld>
            <a:endParaRPr lang="hr-HR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7E611-85D4-4AA5-A125-D29317AA7EB2}" type="slidenum">
              <a:rPr lang="hr-HR" smtClean="0"/>
              <a:pPr/>
              <a:t>72</a:t>
            </a:fld>
            <a:endParaRPr lang="hr-HR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5551-2561-4504-8CE8-244C9EDDA8E9}" type="slidenum">
              <a:rPr lang="hr-HR" smtClean="0"/>
              <a:pPr/>
              <a:t>73</a:t>
            </a:fld>
            <a:endParaRPr lang="hr-HR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CEDB8-EDAF-4AD3-81A3-6BE29A19759D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5551-2561-4504-8CE8-244C9EDDA8E9}" type="slidenum">
              <a:rPr lang="hr-HR" smtClean="0"/>
              <a:pPr/>
              <a:t>74</a:t>
            </a:fld>
            <a:endParaRPr lang="hr-HR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8FCF-F07D-4ABC-A98E-DBB61A478CCC}" type="slidenum">
              <a:rPr lang="hr-HR" smtClean="0"/>
              <a:pPr/>
              <a:t>75</a:t>
            </a:fld>
            <a:endParaRPr lang="hr-H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8FCF-F07D-4ABC-A98E-DBB61A478CCC}" type="slidenum">
              <a:rPr lang="hr-HR" smtClean="0"/>
              <a:pPr/>
              <a:t>76</a:t>
            </a:fld>
            <a:endParaRPr lang="hr-H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312C4B-D620-4B9E-B167-751CAADAEE28}" type="slidenum">
              <a:rPr lang="hr-HR" sz="1200" b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hr-H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6443-4432-4224-9C06-320850F5E8F2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417FA4-B91F-4F12-A36C-DE8E871ECBBD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D755E5-87CA-4597-A53D-764EF2B7AE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EDC39-A4EA-4685-A4A5-DCB0929DE66A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7ACE5-11F4-4CA2-81A9-320575AF1E8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395BE6DD-653E-4806-8D36-C49F75BF9003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DF09188-1702-428B-B1D6-70F14540D6E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5A57B-04A8-4A91-A9F9-956B0C8B806E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B08F8-A62D-424C-B19C-4FAC63DA602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BDA2EF-FCBC-4266-B06D-23D6DD6DFE90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C369C290-8864-42BD-B65B-7884609A22E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0FB2C-E348-44EC-81C0-33B5C125C183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1F23E-F3BA-43EA-81A7-87F4ED43F75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7EFE9-996B-4514-855A-D3A2FAB3C2BE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9C51-84F5-477A-9CCD-7888A25D1C7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ACD8F-2370-48BE-9968-FD14527D9299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06756-939C-4A23-9919-943EBFE22A9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136C60-5471-4E62-A9F1-CE2E4900B30D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1A66-39D4-4E5B-BFB5-76A7D859AC2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F9A2E-F68F-4400-AC90-8D9B7823F855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01CD-2230-4074-B875-2CBDEBCDE04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5AAC9-F753-45EB-8F02-912B86BD852B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5E6E2-D594-4266-AE97-872AB6407C2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F0E45B-23E7-4F65-B24F-415276CE26B8}" type="datetimeFigureOut">
              <a:rPr lang="sr-Latn-CS" smtClean="0"/>
              <a:pPr>
                <a:defRPr/>
              </a:pPr>
              <a:t>7.10.2021.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8B087E-2BD4-4CB6-8884-1E23344EB7D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468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ngimg.com/download/1468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78.xml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77.xml"/><Relationship Id="rId12" Type="http://schemas.openxmlformats.org/officeDocument/2006/relationships/slide" Target="slide5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11" Type="http://schemas.openxmlformats.org/officeDocument/2006/relationships/slide" Target="slide12.xml"/><Relationship Id="rId5" Type="http://schemas.openxmlformats.org/officeDocument/2006/relationships/slide" Target="slide58.xml"/><Relationship Id="rId10" Type="http://schemas.openxmlformats.org/officeDocument/2006/relationships/slide" Target="slide10.xml"/><Relationship Id="rId4" Type="http://schemas.openxmlformats.org/officeDocument/2006/relationships/slide" Target="slide42.xml"/><Relationship Id="rId9" Type="http://schemas.openxmlformats.org/officeDocument/2006/relationships/slide" Target="slide4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0"/>
            <a:ext cx="7543800" cy="3429000"/>
          </a:xfrm>
        </p:spPr>
        <p:txBody>
          <a:bodyPr vert="horz" lIns="91440" tIns="45720" rIns="91440" bIns="45720" anchor="b">
            <a:normAutofit/>
          </a:bodyPr>
          <a:lstStyle/>
          <a:p>
            <a:pPr marL="54610" algn="ctr" eaLnBrk="1" fontAlgn="auto" hangingPunct="1">
              <a:spcAft>
                <a:spcPts val="0"/>
              </a:spcAft>
              <a:defRPr/>
            </a:pPr>
            <a: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  <a:t>Temeljem članka 28. Zakona o odgoju i obrazovanju u osnovnoj i srednjoj školi</a:t>
            </a:r>
            <a:b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</a:br>
            <a: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  <a:t> i </a:t>
            </a:r>
            <a:b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</a:br>
            <a: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  <a:t>članka 12. Statuta Osnovne škole Dragutina Kušlana, Zagreb</a:t>
            </a:r>
            <a:b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</a:br>
            <a: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  <a:t>Školski odbor na sjednici održanoj dana  30. rujna 2021.</a:t>
            </a:r>
            <a:b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</a:br>
            <a:b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</a:br>
            <a:r>
              <a:rPr lang="hr-HR" sz="1800" b="1" dirty="0">
                <a:ln w="500">
                  <a:noFill/>
                </a:ln>
                <a:solidFill>
                  <a:srgbClr val="FF3399"/>
                </a:solidFill>
              </a:rPr>
              <a:t>donosi</a:t>
            </a:r>
            <a:br>
              <a:rPr lang="hr-HR" sz="1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1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95800" y="3810000"/>
            <a:ext cx="3581400" cy="24384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ŠKOLSKI  KURIKULUM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 za školsku godinu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  2021./2022.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400" i="1" dirty="0">
              <a:solidFill>
                <a:srgbClr val="FF3399"/>
              </a:solidFill>
            </a:endParaRPr>
          </a:p>
        </p:txBody>
      </p:sp>
      <p:pic>
        <p:nvPicPr>
          <p:cNvPr id="14340" name="Picture 8" descr="DSC0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145298" cy="30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410200" cy="762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ŠKOLSKA KNJIŽNICA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2362200" cy="54864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Odjel: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Planirani broj učenika: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Planirani broj sati: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 aktivnosti: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Načini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Osnovna namjena: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korištenja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vrjednovanja: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143000"/>
            <a:ext cx="67818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KNJIŽNIČARKA U GOSTIMA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1.-4.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ISKRA OSMANČEVIĆ, </a:t>
            </a:r>
            <a:r>
              <a:rPr lang="hr-HR" sz="1400" dirty="0" err="1"/>
              <a:t>prof</a:t>
            </a:r>
            <a:r>
              <a:rPr lang="hr-HR" sz="1400" dirty="0"/>
              <a:t>. </a:t>
            </a:r>
            <a:r>
              <a:rPr lang="hr-HR" sz="1400" dirty="0" err="1"/>
              <a:t>komp.knjiž</a:t>
            </a:r>
            <a:r>
              <a:rPr lang="hr-HR" sz="1400" dirty="0"/>
              <a:t>. i </a:t>
            </a:r>
            <a:r>
              <a:rPr lang="hr-HR" sz="1400" dirty="0" err="1"/>
              <a:t>bibl</a:t>
            </a:r>
            <a:r>
              <a:rPr lang="hr-HR" sz="1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 školska sata po razrednom odjelu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Motiviranje učenika za čitanje,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pozitivnog odnosa prema knjizi.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kreativnosti kod djece.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školskoj knjižnici u vrijeme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Svaki odjel 2 puta tijekom školske godine po 2 sata.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ugodnom radnom okruženju knjižnice poticati na kritičko mišljenje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iznošenje osobnih stavova, razvijanje timskog rada i suradničkog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Potrošni materijal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individualnog rada i suradništva u timskom radu.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Osuvremenjivanje nastavnog procesa i osposobljavanje učenika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cjeloživotno učenje.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2388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5334000" cy="541337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ŠKOLSKA KNJIŽNICA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438400" cy="4267200"/>
          </a:xfrm>
        </p:spPr>
        <p:txBody>
          <a:bodyPr>
            <a:normAutofit fontScale="85000" lnSpcReduction="2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Odjel: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Ime i prezime 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Planirani broj učenika: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Planirani broj sati: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¸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Ciljevi aktivnosti: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Načini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Vremenski okviri: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Osnovna namjena: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95600" y="1905000"/>
            <a:ext cx="6248400" cy="449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b="1" u="sng" dirty="0"/>
              <a:t>KVIZ  ZA POTICANJE ČITANJA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9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6.-8.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ISKRA OSMANČEVIĆ, </a:t>
            </a:r>
            <a:r>
              <a:rPr lang="hr-HR" sz="1500" dirty="0" err="1"/>
              <a:t>prof</a:t>
            </a:r>
            <a:r>
              <a:rPr lang="hr-HR" sz="1500" dirty="0"/>
              <a:t>. </a:t>
            </a:r>
            <a:r>
              <a:rPr lang="hr-HR" sz="1500" dirty="0" err="1"/>
              <a:t>komp.knjiž</a:t>
            </a:r>
            <a:r>
              <a:rPr lang="hr-HR" sz="1500" dirty="0"/>
              <a:t>. i </a:t>
            </a:r>
            <a:r>
              <a:rPr lang="hr-HR" sz="1500" dirty="0" err="1"/>
              <a:t>bibl</a:t>
            </a:r>
            <a:r>
              <a:rPr lang="hr-HR" sz="15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12 – 15 učenika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Nije određeno.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Motiviranje učenika za čitanje,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razvijanje pozitivnog odnosa prema književnosti,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bogaćenje leksika, osposobljavanje učenika za istraživački rad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samostalno korištenje knjižnim fondom.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Osuvremenjivanje nastavnog procesa i osposobljavanje učenika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 err="1"/>
              <a:t>cijeloživotno</a:t>
            </a:r>
            <a:r>
              <a:rPr lang="hr-HR" sz="1500" dirty="0"/>
              <a:t> učenje.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Sudjelovanje u kvizovima na razini grada Zagreba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MJESEC KNJIGE (15.10.-15.11.)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Razvijanje komunikacijskih vještina i natjecateljskog duha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 poticanje na timski rad.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Potrošni materijal i troškovi prijevoza učenika na kviz.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Praćenje individualnog rada i suradništva u timskom radu. Rezultati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natjecanja i nagrađivanje najboljih.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                                                                                 </a:t>
            </a:r>
          </a:p>
        </p:txBody>
      </p:sp>
      <p:pic>
        <p:nvPicPr>
          <p:cNvPr id="22533" name="Picture 6" descr="knji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2" y="241981"/>
            <a:ext cx="21261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CEE64D68-0062-45F1-90DD-E0E37A48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46911"/>
            <a:ext cx="1828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400" b="0" dirty="0">
                <a:solidFill>
                  <a:srgbClr val="00B050"/>
                </a:solidFill>
                <a:latin typeface="Antique Olive Compact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4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6"/>
          <p:cNvGrpSpPr>
            <a:grpSpLocks noChangeAspect="1"/>
          </p:cNvGrpSpPr>
          <p:nvPr/>
        </p:nvGrpSpPr>
        <p:grpSpPr bwMode="auto">
          <a:xfrm>
            <a:off x="152400" y="457200"/>
            <a:ext cx="7772400" cy="5867400"/>
            <a:chOff x="432" y="1152"/>
            <a:chExt cx="1877" cy="694"/>
          </a:xfrm>
        </p:grpSpPr>
        <p:cxnSp>
          <p:nvCxnSpPr>
            <p:cNvPr id="3076" name="_s3076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rot="16200000" flipV="1">
              <a:off x="1587" y="1237"/>
              <a:ext cx="118" cy="5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3077" name="_s3077"/>
            <p:cNvCxnSpPr>
              <a:cxnSpLocks noChangeShapeType="1"/>
              <a:stCxn id="10" idx="0"/>
              <a:endCxn id="9" idx="3"/>
            </p:cNvCxnSpPr>
            <p:nvPr/>
          </p:nvCxnSpPr>
          <p:spPr bwMode="auto">
            <a:xfrm rot="5400000" flipH="1" flipV="1">
              <a:off x="1080" y="1254"/>
              <a:ext cx="118" cy="49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9" name="_s3078"/>
            <p:cNvSpPr>
              <a:spLocks noChangeArrowheads="1"/>
            </p:cNvSpPr>
            <p:nvPr/>
          </p:nvSpPr>
          <p:spPr bwMode="auto">
            <a:xfrm>
              <a:off x="857" y="1152"/>
              <a:ext cx="111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3200" b="1" i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IZVANNASTAVNE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3200" b="1" i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AKTIVNOSTI</a:t>
              </a:r>
            </a:p>
          </p:txBody>
        </p:sp>
        <p:sp>
          <p:nvSpPr>
            <p:cNvPr id="10" name="_s3079"/>
            <p:cNvSpPr>
              <a:spLocks noChangeArrowheads="1"/>
            </p:cNvSpPr>
            <p:nvPr/>
          </p:nvSpPr>
          <p:spPr bwMode="auto">
            <a:xfrm>
              <a:off x="432" y="155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1" name="_s3080"/>
            <p:cNvSpPr>
              <a:spLocks noChangeArrowheads="1"/>
            </p:cNvSpPr>
            <p:nvPr/>
          </p:nvSpPr>
          <p:spPr bwMode="auto">
            <a:xfrm>
              <a:off x="1445" y="155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3082" name="Oval 18"/>
          <p:cNvSpPr>
            <a:spLocks noChangeArrowheads="1"/>
          </p:cNvSpPr>
          <p:nvPr/>
        </p:nvSpPr>
        <p:spPr bwMode="auto">
          <a:xfrm>
            <a:off x="152400" y="4343400"/>
            <a:ext cx="3276600" cy="1752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RAZREDNA NASTAVA</a:t>
            </a:r>
          </a:p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–  4. RAZRED</a:t>
            </a:r>
            <a:endParaRPr lang="hr-HR" sz="18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4419600" y="4343400"/>
            <a:ext cx="3200400" cy="1676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/>
              </a:rPr>
              <a:t>PREDMETNA NASTAVA</a:t>
            </a:r>
            <a:endParaRPr lang="hr-HR" sz="18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0" hangingPunct="0"/>
            <a:r>
              <a:rPr lang="hr-H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- 8. RAZRED</a:t>
            </a:r>
            <a:endParaRPr lang="hr-HR" sz="18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6109277" y="6323112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400" b="0" dirty="0">
                <a:solidFill>
                  <a:srgbClr val="00B050"/>
                </a:solidFill>
                <a:latin typeface="Antique Olive Compact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4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6" y="381000"/>
            <a:ext cx="9067800" cy="8382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2514600" cy="5181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1371600"/>
            <a:ext cx="56388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VRIJEME JE ZA BAJKU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Putem raznih aktivnosti čitanja tijekom godine u korelaciji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s ostalim predmetima učenici će se zainteresirati za rad 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motivirati za bolje pismeno i usmeno izražavanje, stjecati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ljubav za hrvatski jezik i književnost, razvijati maštu,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smišljati nove bajke i priče, bolje upoznati  hrvatske pisce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i pjesnike.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ANICA KROFLIN,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Radionice za djecu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</p:txBody>
      </p:sp>
      <p:pic>
        <p:nvPicPr>
          <p:cNvPr id="1028" name="Picture 4" descr="Bajke za sva vremena">
            <a:extLst>
              <a:ext uri="{FF2B5EF4-FFF2-40B4-BE49-F238E27FC236}">
                <a16:creationId xmlns:a16="http://schemas.microsoft.com/office/drawing/2014/main" id="{903E667B-45A2-4D9A-90F8-72A9C4CC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84" y="139959"/>
            <a:ext cx="13246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869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228600"/>
            <a:ext cx="4114800" cy="1447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2209800" cy="47244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Voditelj: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2133600"/>
            <a:ext cx="6800850" cy="47244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IGRAONICA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Razvijanje samostalnosti, kreativnosti i mašte kroz razne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aktivnosti: igre riječima, brojalice i zagonetke, dramske igre,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pisano izražavanje, medijska kultura, izražavanje u područjima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crtanja, slikanja, modeliranja i dizajna, pjevanje uz pokret,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glazbeno stvaralaštvo, tjelesne </a:t>
            </a:r>
            <a:r>
              <a:rPr lang="hr-HR" sz="1600" dirty="0" err="1"/>
              <a:t>igrolike</a:t>
            </a:r>
            <a:r>
              <a:rPr lang="hr-HR" sz="1600" dirty="0"/>
              <a:t> aktivnosti, matematičke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 igre.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ANKICA KATIĆ, učiteljica razredne nastave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1. a odjela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Jednom tjedno – 35 sati tijekom godine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opisno praćenje učitelja.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457450" cy="217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88539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06" y="1600200"/>
            <a:ext cx="2209800" cy="5197151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6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200" dirty="0"/>
          </a:p>
          <a:p>
            <a:pPr marL="444500" indent="-355600" defTabSz="3492500">
              <a:lnSpc>
                <a:spcPct val="80000"/>
              </a:lnSpc>
              <a:buNone/>
            </a:pPr>
            <a:r>
              <a:rPr lang="hr-HR" sz="1600" dirty="0"/>
              <a:t>Namjena programa: 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  <a:endParaRPr lang="hr-HR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292550"/>
            <a:ext cx="6123432" cy="5197151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DOMAĆINSTVO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će se na radionicama osposobljavati za primjenu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usvojenih znanja u svakodnevnom životu. Naučit će se služiti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iglom i koncem, pripremati jednostavnije obroke, izrađivati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uporabne i ukrasne predmete, razvijati kreativnost i preciznost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te urednost. Razvijat će finu motoriku, uočavati, razlikovati,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kombinirati i stvarati uporabom različitih materijala. Nastojat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će se pobuditi volja za obavljanjem kućanskih poslova i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pomaganjem ukućanima, razvijat će se ekološka svijest, poticanje na život u skladu s prirodom.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1.B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HELENA LONČAR, učiteljica razredne nastave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Rad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– 35 sati tijekom godine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600" dirty="0">
                <a:ea typeface="+mn-lt"/>
                <a:cs typeface="+mn-lt"/>
              </a:rPr>
              <a:t>Učenici donose materijal za izradu ukrasnih predmeta (filc, igla,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600" dirty="0">
                <a:ea typeface="+mn-lt"/>
                <a:cs typeface="+mn-lt"/>
              </a:rPr>
              <a:t>konac, gumbi) i po potrebi se koriste sredstva Školske zadruge za kupnju potrebnog materijala.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uspješnosti učenika.</a:t>
            </a: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A1B4EC2-1ED9-4A86-A560-FEE4C18025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1253" y="7465"/>
            <a:ext cx="2743200" cy="173766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A8B876C-0AEF-4703-AF88-1FCAE17E69D7}"/>
              </a:ext>
            </a:extLst>
          </p:cNvPr>
          <p:cNvSpPr txBox="1">
            <a:spLocks noChangeArrowheads="1"/>
          </p:cNvSpPr>
          <p:nvPr/>
        </p:nvSpPr>
        <p:spPr>
          <a:xfrm>
            <a:off x="218274" y="-571501"/>
            <a:ext cx="6123432" cy="14478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016" y="329184"/>
            <a:ext cx="6096000" cy="914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389518" cy="47244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9518" y="1828800"/>
            <a:ext cx="5992482" cy="4876800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600" b="1" u="sng" dirty="0"/>
              <a:t>MALI PURGERI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Upoznavanje s legendama i osnovnim povijesnim činjenicama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vezanim uz Zagreb i običaje njegovih stanovnika. Djeca će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voditi purgerski rječnik. Također će naučiti dječje igre, pjesme, brojalice i rugalice sa zagrebačkog asfalta.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1.b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ŽELJKA MANZONI,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Grupa radi u školskom prostoru kroz organizirane radionice.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uspješnosti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učenika.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2188"/>
            <a:ext cx="2057400" cy="202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304800"/>
            <a:ext cx="6248400" cy="81915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68426"/>
            <a:ext cx="2590800" cy="4956174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1368426"/>
            <a:ext cx="5410200" cy="5337174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PRIČAONICA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>
              <a:lnSpc>
                <a:spcPct val="80000"/>
              </a:lnSpc>
              <a:buNone/>
            </a:pPr>
            <a:r>
              <a:rPr lang="hr-HR" sz="1700" dirty="0"/>
              <a:t>Putem čitanja priča (bajki, basni) učenici će razvijati 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/>
              <a:t>usmeni izraz te će se poticati kreativnost i mašta kao 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/>
              <a:t>i bogaćenje jezika. Uključene su i jezične igre,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/>
              <a:t>samostalno pričanje i čitanje kraćih priča,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/>
              <a:t>jednostavniji kvizovi.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2. 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GORDANA ŠOŠTARKO,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1 sat tjedno–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Nema dodatnih troškova.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Učeničko </a:t>
            </a:r>
            <a:r>
              <a:rPr lang="hr-HR" sz="1700" dirty="0" err="1"/>
              <a:t>samovrednovanje</a:t>
            </a:r>
            <a:r>
              <a:rPr lang="hr-HR" sz="1700" dirty="0"/>
              <a:t> i učiteljsko opisno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700" dirty="0"/>
              <a:t>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5605" name="AutoShape 7" descr="9k="/>
          <p:cNvSpPr>
            <a:spLocks noChangeAspect="1" noChangeArrowheads="1"/>
          </p:cNvSpPr>
          <p:nvPr/>
        </p:nvSpPr>
        <p:spPr bwMode="auto">
          <a:xfrm>
            <a:off x="682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25606" name="AutoShape 9" descr="9k="/>
          <p:cNvSpPr>
            <a:spLocks noChangeAspect="1" noChangeArrowheads="1"/>
          </p:cNvSpPr>
          <p:nvPr/>
        </p:nvSpPr>
        <p:spPr bwMode="auto">
          <a:xfrm>
            <a:off x="682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5525" y="152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743200" cy="4724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1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74035" y="1752600"/>
            <a:ext cx="6207965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KREATIVNA RADIONICA</a:t>
            </a:r>
            <a:r>
              <a:rPr lang="hr-HR" sz="1400" b="1" dirty="0"/>
              <a:t>  </a:t>
            </a:r>
            <a:r>
              <a:rPr lang="hr-HR" sz="1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Razvoj kreativnosti  kod  učenika. Poticanje interesa i potrebe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za kreativnim izražavanjem na području pismenog i likovnog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izražavanja.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2.a odjel u produženom boravku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    ZDENKA KOŽIĆ,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Izlaganje radova u školi, van škole na natječajima,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objavljivanje radova u dječjem tisku, posjete prema prilikama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u vrijeme produženog boravka.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Prijevoz učenika do odredišta i ulaznice po potrebi.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Potrošni materijal ( boje, kistovi, papiri, dekoracije …)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 err="1"/>
              <a:t>Samovrednovanje</a:t>
            </a:r>
            <a:r>
              <a:rPr lang="hr-HR" sz="1600" dirty="0"/>
              <a:t> učenika i učiteljevo praćenje uspješnosti učenika, vrednovanje rezultata na natječajima i natjecanjima.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035" y="102980"/>
            <a:ext cx="2667000" cy="200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3362AF3-6DBE-4584-9D80-C18EAC4B4EA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02980"/>
            <a:ext cx="4876800" cy="12954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4876800" cy="1295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590800" cy="51054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1752600"/>
            <a:ext cx="56388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LIKOVNA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Upoznavanje  i  razumijevanje  likovnog jezika, razvijanje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sposobnosti i vještina u likovnom izražavanju i stvaranju, vizualnoj </a:t>
            </a:r>
          </a:p>
          <a:p>
            <a:pPr marL="0" indent="0" eaLnBrk="1" hangingPunct="1">
              <a:spcBef>
                <a:spcPts val="400"/>
              </a:spcBef>
              <a:buFontTx/>
              <a:buNone/>
            </a:pPr>
            <a:r>
              <a:rPr lang="hr-HR" sz="1400" dirty="0"/>
              <a:t>komunikaciji,upotrebljavajući razna likovno-tehnička sredstva i tehnike. Proširivanje interesa, kreativnosti, razvijanje sposobnosti praktičnoga oblikovanja i donošenja estetskih prosudbi.</a:t>
            </a:r>
          </a:p>
          <a:p>
            <a:pPr marL="0" indent="0" eaLnBrk="1" hangingPunct="1">
              <a:spcBef>
                <a:spcPts val="400"/>
              </a:spcBef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2. B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SNJEŽANA MILETIĆ ŠIRONJA,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 Sudjelovanje na likovnim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natječajima, uređenje izložbenih panoa i školske izložbe.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Potrošni likovni materijal.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Vrjednovanje rezultata na natječajima. 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učiteljsko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pic>
        <p:nvPicPr>
          <p:cNvPr id="26629" name="Picture 9" descr="djeca-crtaj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599"/>
            <a:ext cx="2616200" cy="18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3914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Kurikulum Osnovne škole </a:t>
            </a:r>
            <a:b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Dragutina Kušlana, Zagreb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25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temelji se na Nacionalnom okvirnom kurikulumu kojeg je 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srpnju 2010. godine objavilo Ministarstvo znanosti,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obrazovanja i športa.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Školski kurikulum sastavljen je od sadržaja koje škola nudi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izvan obveznog nastavnog plana i programa, zajedničkog za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sve učenike u Republici Hrvatskoj.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Na taj način kurikulum postaje osobna iskaznica Škole i odraz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njene vlastite obrazovne filozofije.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U izradi školskog kurikuluma sudjelovali su svi učitelji,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stručni suradnici, uprava Škole kao i roditelji i učenici 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ciljem zadovoljenja specifičnih potreba učenika i sredine 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>
                <a:latin typeface="Comic Sans MS" pitchFamily="66" charset="0"/>
              </a:rPr>
              <a:t>kojoj se škola nalazi.</a:t>
            </a:r>
          </a:p>
          <a:p>
            <a:pPr algn="ctr" eaLnBrk="1" hangingPunct="1">
              <a:lnSpc>
                <a:spcPct val="90000"/>
              </a:lnSpc>
            </a:pP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387"/>
            <a:ext cx="5029200" cy="1630362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38400"/>
            <a:ext cx="2438400" cy="3886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2438399"/>
            <a:ext cx="7010400" cy="4518852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MALI PJEVAČI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Kroz različite načine rada i uz kreativne zadatke učenike se potiče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kreativno izražavanje, kretanje u ritmu i pjevanje u tonalitetu. Kroz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zabavu i opušten način rada kod učenika razvijati senzibilnost, ustrajnost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radost zajedničkog pjevanja i plesanja.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Učenici u produženom boravku– zainteresirani učenici 2.b i 3.b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Biljana Mesić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 u vrijeme u vrijeme produženog boravka.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radu se koriste školski instrumenti.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 i razvoj učeničkog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 err="1"/>
              <a:t>samovrednovanja</a:t>
            </a:r>
            <a:r>
              <a:rPr lang="hr-HR" sz="14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3D0E77-1386-4B01-966C-9039611AA2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178" y="147637"/>
            <a:ext cx="2898422" cy="1630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6408"/>
            <a:ext cx="4648200" cy="1295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2209800" cy="4800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2093976"/>
            <a:ext cx="6400800" cy="4876800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DRAMSKO-RECITATORSKA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Kroz dramske igre, improvizacije, dramatizacije književnih tekstova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scenski pokret učiti kako izraziti svoje osjećaje riječju, pokretom,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gestom i mimikom. Osloboditi kreativnost, maštu, govorne i izražajne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sposobnosti, osjećaj za javni nastup, sposobnost razmišljanja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doživljavanja različitih situacija.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3. A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 err="1"/>
              <a:t>Apolonija</a:t>
            </a:r>
            <a:r>
              <a:rPr lang="hr-HR" sz="1600" dirty="0"/>
              <a:t> Grabovica,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Prezentacija rada na školskim priredbama.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tjedno- 35 sati tijekom školske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Nema dodatnih troškova.</a:t>
            </a:r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samovrjednovanje</a:t>
            </a:r>
            <a:r>
              <a:rPr lang="hr-HR" sz="1600" dirty="0"/>
              <a:t> i učiteljsko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4419600" cy="12192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209800" cy="5562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447800"/>
            <a:ext cx="64770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MALA YOGA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Djeci primjerenim jednostavnim vježbama istezanja i disanja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raditi na poboljšanju zdravlja, pravilnom držanju tijela, razvoju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ravnoteže, koordinacije tijela i koncentracije uma. Kroz suradnju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 vesele aktivnosti učiti zajedništvu, nesebičnosti, toleranciji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upornosti.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3.A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ALEXANDRA HINCAK-ŠUJICA,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Putem vježbi u maloj dvorani ili učionici.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i učiteljsko praćenje uspješnosti učenika.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070" y="152400"/>
            <a:ext cx="41950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1" y="228600"/>
            <a:ext cx="6096000" cy="1066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AKTIVNOSTI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2819400" cy="51816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371600"/>
            <a:ext cx="6400800" cy="53340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MALA POVIJEST UMJETNOSTI 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Upoznati učenike s mnogobrojnim umjetničkim djelima slikarstva,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kiparstva, arhitekture i dizajna. Upoznati ih s istaknutim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umjetnicima te kroz njihova djela razvijati kulturu estetike.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Proširiti vokabular kroz likovne pojmove, uočiti razliku između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šablone i originalnog djela, usvojiti rad s različitim likovnim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tehnikama, prepoznavati i imenovati analizirana djela i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umjetnike, opažati naučene pojmove u okolini, razlikovati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dirty="0"/>
              <a:t>kulturu lijepoga od “kiča”.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3.b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  Maja Vrkljan, učiteljica razredne nastave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Putem raznih likovnih aktivnosti  na likovnim radionicama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godine- 35 sati 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kao i učiteljsko praćenje uspješnosti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učenika, likovni natječaji, izlaganje na školskoj izložbi.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76200"/>
            <a:ext cx="3343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0836"/>
            <a:ext cx="5562600" cy="1371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209800" cy="4953000"/>
          </a:xfrm>
        </p:spPr>
        <p:txBody>
          <a:bodyPr vert="horz" lIns="91440" tIns="45720" rIns="91440" bIns="45720" anchor="t"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752600"/>
            <a:ext cx="7010400" cy="51054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LITURGIJSKA GRUPA</a:t>
            </a:r>
          </a:p>
          <a:p>
            <a:pPr>
              <a:lnSpc>
                <a:spcPct val="80000"/>
              </a:lnSpc>
              <a:buNone/>
            </a:pPr>
            <a:endParaRPr lang="hr-HR" sz="1400" dirty="0">
              <a:ea typeface="+mn-lt"/>
              <a:cs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1400" dirty="0">
                <a:ea typeface="+mn-lt"/>
                <a:cs typeface="+mn-lt"/>
              </a:rPr>
              <a:t>Cjelovito i sustavno, dijaloški i ekumenski vrlo otvoreno upoznavanje 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80000"/>
              </a:lnSpc>
              <a:buNone/>
            </a:pPr>
            <a:r>
              <a:rPr lang="hr-HR" sz="1400" dirty="0">
                <a:ea typeface="+mn-lt"/>
                <a:cs typeface="+mn-lt"/>
              </a:rPr>
              <a:t>katoličke vjere. Razvijanje temeljnih općeljudskih i vjerničkih 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80000"/>
              </a:lnSpc>
              <a:buNone/>
            </a:pPr>
            <a:r>
              <a:rPr lang="hr-HR" sz="1400" dirty="0">
                <a:ea typeface="+mn-lt"/>
                <a:cs typeface="+mn-lt"/>
              </a:rPr>
              <a:t>sposobnosti učenika kao i kreativno izražavanje učenika.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DIVNA ĆORIĆ, vjeroučiteljica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Skupina radi u prostoru crkve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godine- ukupno 35 sati.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učiteljevo praćenje uspješnosti 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5EF54E-28EE-4DED-AD10-DC1F08F7A3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858" y="80836"/>
            <a:ext cx="2247900" cy="2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34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5562600" cy="1371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209800" cy="49530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752600"/>
            <a:ext cx="62484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LIKOVNA RADIONICA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r-HR" sz="1400" dirty="0"/>
              <a:t>Kroz crtanje, slikanje, grafiku, dizajn, modeliranje i građenje, povijest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r-HR" sz="1400" dirty="0"/>
              <a:t>umjetnosti, proširiti znanja iz likovne kulture, naučiti osnovne likovne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r-HR" sz="1400" dirty="0"/>
              <a:t>Pojmove i izražavati se različitim likovnim tehnikama. Osloboditi kreativnosti i slobodu likovnog stvaralaštva, poticati maštu, izrađivati uporabne predmete od različitih materijala te upoznati učenike sa svjetskom kulturno-povijesnom baštinom i stvaralačkim opusom poznatih likovnih umjetnika.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4.a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MONIKA GAŠI,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Skupina radi u učioničkom prostoru škole a prezentira svoj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na likovnim natječajima i školskoj izložbi.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godine- ukupno 35 sati.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Potrošni likovni materijal (pribor, didaktički neoblikovani materijali,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papir, glina …)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Učeničko </a:t>
            </a:r>
            <a:r>
              <a:rPr lang="hr-HR" sz="1400" dirty="0" err="1"/>
              <a:t>samovrednovanje</a:t>
            </a:r>
            <a:r>
              <a:rPr lang="hr-HR" sz="1400" dirty="0"/>
              <a:t> i učiteljevo praćenje uspješnosti 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76200"/>
            <a:ext cx="1295400" cy="19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DF66-0B77-C141-A74B-7673BD40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286000"/>
            <a:ext cx="4178808" cy="3570208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1600" dirty="0"/>
              <a:t>Naziv aktivnosti: </a:t>
            </a:r>
          </a:p>
          <a:p>
            <a:pPr>
              <a:buNone/>
            </a:pPr>
            <a:r>
              <a:rPr lang="hr-HR" sz="1600" dirty="0"/>
              <a:t>Ciljevi: 	</a:t>
            </a:r>
          </a:p>
          <a:p>
            <a:pPr>
              <a:buNone/>
            </a:pPr>
            <a:r>
              <a:rPr lang="hr-HR" sz="1600" dirty="0"/>
              <a:t>	</a:t>
            </a:r>
          </a:p>
          <a:p>
            <a:pPr>
              <a:buNone/>
            </a:pPr>
            <a:r>
              <a:rPr lang="hr-HR" sz="1600" dirty="0"/>
              <a:t>Namjena programa:</a:t>
            </a:r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dirty="0"/>
              <a:t>Ime i prezime voditelja: </a:t>
            </a:r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dirty="0"/>
              <a:t>Način realizacije:</a:t>
            </a:r>
          </a:p>
          <a:p>
            <a:pPr>
              <a:buNone/>
            </a:pPr>
            <a:r>
              <a:rPr lang="hr-HR" sz="1600" dirty="0"/>
              <a:t>Vremenski okvir:</a:t>
            </a:r>
          </a:p>
          <a:p>
            <a:pPr>
              <a:buNone/>
            </a:pPr>
            <a:r>
              <a:rPr lang="hr-HR" sz="1600" dirty="0"/>
              <a:t>Troškovnik: </a:t>
            </a:r>
          </a:p>
          <a:p>
            <a:pPr>
              <a:buNone/>
            </a:pPr>
            <a:r>
              <a:rPr lang="hr-HR" sz="1600" dirty="0"/>
              <a:t>Način vrednovanja:	</a:t>
            </a:r>
          </a:p>
        </p:txBody>
      </p:sp>
      <p:pic>
        <p:nvPicPr>
          <p:cNvPr id="12" name="Picture 11" descr="A red and green flag&#10;&#10;Description automatically generated with medium confidence">
            <a:extLst>
              <a:ext uri="{FF2B5EF4-FFF2-40B4-BE49-F238E27FC236}">
                <a16:creationId xmlns:a16="http://schemas.microsoft.com/office/drawing/2014/main" id="{6B54D28D-C6DC-C94F-8786-04EB73EA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0" y="228600"/>
            <a:ext cx="2849499" cy="189966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B2F0AB8-69B6-41EF-8BFB-378AA3EE8F90}"/>
              </a:ext>
            </a:extLst>
          </p:cNvPr>
          <p:cNvSpPr txBox="1">
            <a:spLocks noChangeArrowheads="1"/>
          </p:cNvSpPr>
          <p:nvPr/>
        </p:nvSpPr>
        <p:spPr>
          <a:xfrm>
            <a:off x="332232" y="609600"/>
            <a:ext cx="4267200" cy="8382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B40F1B-3A16-4395-862C-EC59ADB3276F}"/>
              </a:ext>
            </a:extLst>
          </p:cNvPr>
          <p:cNvSpPr txBox="1">
            <a:spLocks/>
          </p:cNvSpPr>
          <p:nvPr/>
        </p:nvSpPr>
        <p:spPr>
          <a:xfrm>
            <a:off x="2819400" y="2286000"/>
            <a:ext cx="5257800" cy="380822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hr-HR" sz="1600" u="sng" dirty="0"/>
              <a:t>TALIJANSKA IGRAONICA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Savladavanje jezika i razvoj komunikacijskih vještina na talijanskom jeziku.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hr-HR" sz="600" b="0" strike="sngStrike" dirty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Program je namijenjen učenicima 3. razreda s posebnim interesom za učenje talijanskog jezika.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Marija Radović, magistra edukacije povijesti i magistra talijanske filologije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Rad u učioničkom prostoru škole.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1 sat tjedno tijekom školske godine.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Nema dodatnih troškova.</a:t>
            </a: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Font typeface="Wingdings 2"/>
              <a:buNone/>
            </a:pPr>
            <a:r>
              <a:rPr lang="hr-HR" sz="1600" b="0" dirty="0"/>
              <a:t>Ispitivanje razine motivacije za razvoj vlastitih vještina i znanja.</a:t>
            </a:r>
            <a:endParaRPr lang="en-HR" sz="1600" b="0" dirty="0"/>
          </a:p>
        </p:txBody>
      </p:sp>
    </p:spTree>
    <p:extLst>
      <p:ext uri="{BB962C8B-B14F-4D97-AF65-F5344CB8AC3E}">
        <p14:creationId xmlns:p14="http://schemas.microsoft.com/office/powerpoint/2010/main" val="138782019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66700"/>
            <a:ext cx="5715000" cy="609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438400" cy="5257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600200"/>
            <a:ext cx="7086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EKO GRUPA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Poticati želju za samostalnim stvaranjem funkcionalnih predmeta,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kreativnošću i usvajanjem znanja iz područja ekologije.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Uz promicanje ekoloških spoznaja kod učenika će se razvijati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ekološka osjetljivost te ljubav prema prirodi i očuvanju planete.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4.c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Vedrana Bermanec,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kao i učiteljsko opisno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267B84-5D59-4626-B22B-1085026007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52400"/>
            <a:ext cx="2627587" cy="1752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5105400" cy="6858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8458200" cy="5181600"/>
          </a:xfrm>
        </p:spPr>
        <p:txBody>
          <a:bodyPr>
            <a:noAutofit/>
          </a:bodyPr>
          <a:lstStyle/>
          <a:p>
            <a:r>
              <a:rPr lang="hr-HR" sz="1600" b="1" dirty="0"/>
              <a:t>Naziv aktivnosti:          </a:t>
            </a:r>
            <a:r>
              <a:rPr lang="hr-HR" sz="1600" b="1" u="sng" dirty="0"/>
              <a:t>Web 2.0 alati</a:t>
            </a:r>
          </a:p>
          <a:p>
            <a:endParaRPr lang="hr-HR" sz="1600" dirty="0"/>
          </a:p>
          <a:p>
            <a:r>
              <a:rPr lang="hr-HR" sz="1600" b="1" dirty="0"/>
              <a:t>Ciljevi:</a:t>
            </a:r>
            <a:r>
              <a:rPr lang="hr-HR" sz="1600" dirty="0"/>
              <a:t>      Stjecanje umijeća uporabe različitih web alata. Upoznavanje s osnovnim načelima i idejama te načinima rada kod web alata. Poticati pozitivno društveno i etično ponašanje te odgovornost pri uporabi alata.</a:t>
            </a:r>
          </a:p>
          <a:p>
            <a:pPr>
              <a:buNone/>
            </a:pPr>
            <a:endParaRPr lang="hr-HR" sz="1600" dirty="0"/>
          </a:p>
          <a:p>
            <a:r>
              <a:rPr lang="hr-HR" sz="1600" b="1" dirty="0"/>
              <a:t>Namjena programa:     </a:t>
            </a:r>
            <a:r>
              <a:rPr lang="hr-HR" sz="1600" dirty="0"/>
              <a:t> Zainteresirani učenici 4. razreda osnovne škole</a:t>
            </a:r>
          </a:p>
          <a:p>
            <a:endParaRPr lang="hr-HR" sz="1600" dirty="0"/>
          </a:p>
          <a:p>
            <a:r>
              <a:rPr lang="hr-HR" sz="1600" b="1" dirty="0"/>
              <a:t>Ime i prezime voditelja</a:t>
            </a:r>
            <a:r>
              <a:rPr lang="hr-HR" sz="1600" dirty="0"/>
              <a:t>:  Petra Martinović, mag.prim.educ.</a:t>
            </a:r>
          </a:p>
          <a:p>
            <a:pPr>
              <a:buNone/>
            </a:pPr>
            <a:endParaRPr lang="hr-HR" sz="1600" dirty="0"/>
          </a:p>
          <a:p>
            <a:r>
              <a:rPr lang="hr-HR" sz="1600" b="1" dirty="0"/>
              <a:t>Način realizacije:     </a:t>
            </a:r>
            <a:r>
              <a:rPr lang="hr-HR" sz="1600" dirty="0"/>
              <a:t> Rad u informatičkoj učionici i </a:t>
            </a:r>
            <a:r>
              <a:rPr lang="hr-HR" sz="1600" dirty="0" err="1"/>
              <a:t>online</a:t>
            </a:r>
            <a:r>
              <a:rPr lang="hr-HR" sz="1600" dirty="0"/>
              <a:t>.</a:t>
            </a:r>
          </a:p>
          <a:p>
            <a:pPr>
              <a:buNone/>
            </a:pPr>
            <a:endParaRPr lang="hr-HR" sz="1600" dirty="0"/>
          </a:p>
          <a:p>
            <a:r>
              <a:rPr lang="hr-HR" sz="1600" b="1" dirty="0"/>
              <a:t>Vremenski okvir:</a:t>
            </a:r>
            <a:r>
              <a:rPr lang="hr-HR" sz="1600" dirty="0"/>
              <a:t> 1 sat tjedno po grupi.</a:t>
            </a:r>
          </a:p>
          <a:p>
            <a:endParaRPr lang="hr-HR" sz="1600" dirty="0"/>
          </a:p>
          <a:p>
            <a:r>
              <a:rPr lang="hr-HR" sz="1600" b="1" dirty="0"/>
              <a:t>Troškovnik:</a:t>
            </a:r>
            <a:r>
              <a:rPr lang="hr-HR" sz="1600" dirty="0"/>
              <a:t> Nema dodatnih troškova.</a:t>
            </a:r>
          </a:p>
          <a:p>
            <a:endParaRPr lang="hr-HR" sz="1600" dirty="0"/>
          </a:p>
          <a:p>
            <a:r>
              <a:rPr lang="hr-HR" sz="1600" b="1" dirty="0"/>
              <a:t>Način vrednovanja:</a:t>
            </a:r>
            <a:r>
              <a:rPr lang="hr-HR" sz="1600" dirty="0"/>
              <a:t> Ispitivanje razine motivacije za razvoj vlastitih vještina i znanja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1676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47427"/>
            <a:ext cx="5943600" cy="1477962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438400" cy="5105400"/>
          </a:xfrm>
        </p:spPr>
        <p:txBody>
          <a:bodyPr/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752600"/>
            <a:ext cx="68580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b="1" u="sng" dirty="0"/>
              <a:t>MALI  I VELIKI  PJEVAČKI ZBOR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Razvoj interesa za lijepo pjevanje, grupno muziciranje i pravilan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razvoj dječjeg glasa. Razvoj osjećaja za kvalitetnu glazbu, razvoj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dječjeg ukusa i sklonosti prema glazbi.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4. razredi – 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5.-8. razredi – 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Rad u učioničkom prostoru škole i svečanoj dvorani. Nastupi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školskim priredbama i događanjima.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Svaka grupa po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Nije potrebno dodatno financiranje. U radu se koriste školski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instrumenti.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5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39941" name="Picture 6" descr="n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216"/>
            <a:ext cx="2590800" cy="179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077200" cy="1324495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hr-HR" sz="3100" dirty="0">
                <a:solidFill>
                  <a:srgbClr val="0070C0"/>
                </a:solidFill>
              </a:rPr>
              <a:t>Školski kurikulum temelji se na razvoju 8 kompetencija potrebnih za učenje </a:t>
            </a:r>
            <a:br>
              <a:rPr lang="hr-HR" sz="3100" dirty="0">
                <a:solidFill>
                  <a:srgbClr val="FFFF99"/>
                </a:solidFill>
              </a:rPr>
            </a:br>
            <a:endParaRPr lang="hr-HR" sz="3100" dirty="0">
              <a:solidFill>
                <a:srgbClr val="FFFF99"/>
              </a:solidFill>
            </a:endParaRPr>
          </a:p>
        </p:txBody>
      </p:sp>
      <p:grpSp>
        <p:nvGrpSpPr>
          <p:cNvPr id="22" name="Diagram 5"/>
          <p:cNvGrpSpPr>
            <a:grpSpLocks noChangeAspect="1"/>
          </p:cNvGrpSpPr>
          <p:nvPr/>
        </p:nvGrpSpPr>
        <p:grpSpPr bwMode="auto">
          <a:xfrm>
            <a:off x="1905000" y="1524000"/>
            <a:ext cx="5029200" cy="4487737"/>
            <a:chOff x="1642" y="923"/>
            <a:chExt cx="2477" cy="2477"/>
          </a:xfrm>
        </p:grpSpPr>
        <p:sp>
          <p:nvSpPr>
            <p:cNvPr id="23" name="_s1028"/>
            <p:cNvSpPr>
              <a:spLocks noChangeArrowheads="1" noTextEdit="1"/>
            </p:cNvSpPr>
            <p:nvPr/>
          </p:nvSpPr>
          <p:spPr bwMode="auto">
            <a:xfrm>
              <a:off x="2443" y="949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4" name="_s1029"/>
            <p:cNvSpPr>
              <a:spLocks noChangeArrowheads="1" noTextEdit="1"/>
            </p:cNvSpPr>
            <p:nvPr/>
          </p:nvSpPr>
          <p:spPr bwMode="auto">
            <a:xfrm rot="2700000">
              <a:off x="2991" y="1177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_s1030"/>
            <p:cNvSpPr>
              <a:spLocks noChangeArrowheads="1" noTextEdit="1"/>
            </p:cNvSpPr>
            <p:nvPr/>
          </p:nvSpPr>
          <p:spPr bwMode="auto">
            <a:xfrm rot="5400000">
              <a:off x="3218" y="1725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6" name="_s1031"/>
            <p:cNvSpPr>
              <a:spLocks noChangeArrowheads="1" noTextEdit="1"/>
            </p:cNvSpPr>
            <p:nvPr/>
          </p:nvSpPr>
          <p:spPr bwMode="auto">
            <a:xfrm rot="8100000">
              <a:off x="2991" y="2273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_s1032"/>
            <p:cNvSpPr>
              <a:spLocks noChangeArrowheads="1" noTextEdit="1"/>
            </p:cNvSpPr>
            <p:nvPr/>
          </p:nvSpPr>
          <p:spPr bwMode="auto">
            <a:xfrm rot="10800000">
              <a:off x="2443" y="2500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8" name="_s1033"/>
            <p:cNvSpPr>
              <a:spLocks noChangeArrowheads="1" noTextEdit="1"/>
            </p:cNvSpPr>
            <p:nvPr/>
          </p:nvSpPr>
          <p:spPr bwMode="auto">
            <a:xfrm rot="13500000">
              <a:off x="1895" y="2273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9" name="_s1034"/>
            <p:cNvSpPr>
              <a:spLocks noChangeArrowheads="1" noTextEdit="1"/>
            </p:cNvSpPr>
            <p:nvPr/>
          </p:nvSpPr>
          <p:spPr bwMode="auto">
            <a:xfrm rot="16200000">
              <a:off x="1668" y="1725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0" name="_s1035"/>
            <p:cNvSpPr>
              <a:spLocks noChangeArrowheads="1" noTextEdit="1"/>
            </p:cNvSpPr>
            <p:nvPr/>
          </p:nvSpPr>
          <p:spPr bwMode="auto">
            <a:xfrm rot="18900000">
              <a:off x="1895" y="1177"/>
              <a:ext cx="874" cy="874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" name="_s1036"/>
            <p:cNvSpPr>
              <a:spLocks noChangeArrowheads="1"/>
            </p:cNvSpPr>
            <p:nvPr/>
          </p:nvSpPr>
          <p:spPr bwMode="auto">
            <a:xfrm>
              <a:off x="2257" y="923"/>
              <a:ext cx="23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Komunikacija na materinskomu jeziku                                          </a:t>
              </a:r>
            </a:p>
          </p:txBody>
        </p:sp>
        <p:sp>
          <p:nvSpPr>
            <p:cNvPr id="32" name="_s1037"/>
            <p:cNvSpPr>
              <a:spLocks noChangeArrowheads="1"/>
            </p:cNvSpPr>
            <p:nvPr/>
          </p:nvSpPr>
          <p:spPr bwMode="auto">
            <a:xfrm>
              <a:off x="1642" y="153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Komunikacija na stranim jezicima                </a:t>
              </a:r>
            </a:p>
          </p:txBody>
        </p:sp>
        <p:sp>
          <p:nvSpPr>
            <p:cNvPr id="33" name="_s1038"/>
            <p:cNvSpPr>
              <a:spLocks noChangeArrowheads="1"/>
            </p:cNvSpPr>
            <p:nvPr/>
          </p:nvSpPr>
          <p:spPr bwMode="auto">
            <a:xfrm>
              <a:off x="1642" y="240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Matematička kompetencija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(+ prirodoslovlje, tehnologija)       </a:t>
              </a:r>
            </a:p>
          </p:txBody>
        </p:sp>
        <p:sp>
          <p:nvSpPr>
            <p:cNvPr id="34" name="_s1039"/>
            <p:cNvSpPr>
              <a:spLocks noChangeArrowheads="1"/>
            </p:cNvSpPr>
            <p:nvPr/>
          </p:nvSpPr>
          <p:spPr bwMode="auto">
            <a:xfrm>
              <a:off x="2257" y="30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Kulturna svijest i izražavanje                                    </a:t>
              </a:r>
            </a:p>
          </p:txBody>
        </p:sp>
        <p:sp>
          <p:nvSpPr>
            <p:cNvPr id="35" name="_s1040"/>
            <p:cNvSpPr>
              <a:spLocks noChangeArrowheads="1"/>
            </p:cNvSpPr>
            <p:nvPr/>
          </p:nvSpPr>
          <p:spPr bwMode="auto">
            <a:xfrm>
              <a:off x="3127" y="30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                         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Inicijativa i poduzetnost</a:t>
              </a:r>
            </a:p>
          </p:txBody>
        </p:sp>
        <p:sp>
          <p:nvSpPr>
            <p:cNvPr id="36" name="_s1041"/>
            <p:cNvSpPr>
              <a:spLocks noChangeArrowheads="1"/>
            </p:cNvSpPr>
            <p:nvPr/>
          </p:nvSpPr>
          <p:spPr bwMode="auto">
            <a:xfrm>
              <a:off x="3742" y="240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Socijalna i građanska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kompetencija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_s1042"/>
            <p:cNvSpPr>
              <a:spLocks noChangeArrowheads="1"/>
            </p:cNvSpPr>
            <p:nvPr/>
          </p:nvSpPr>
          <p:spPr bwMode="auto">
            <a:xfrm>
              <a:off x="3742" y="1538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Učiti kako učiti</a:t>
              </a:r>
            </a:p>
          </p:txBody>
        </p:sp>
        <p:sp>
          <p:nvSpPr>
            <p:cNvPr id="38" name="_s1043"/>
            <p:cNvSpPr>
              <a:spLocks noChangeArrowheads="1"/>
            </p:cNvSpPr>
            <p:nvPr/>
          </p:nvSpPr>
          <p:spPr bwMode="auto">
            <a:xfrm>
              <a:off x="3127" y="923"/>
              <a:ext cx="377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FFFF99"/>
                  </a:solidFill>
                  <a:effectLst/>
                  <a:latin typeface="Arial" charset="0"/>
                  <a:cs typeface="Arial" charset="0"/>
                </a:rPr>
                <a:t>                                    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cs typeface="Arial" charset="0"/>
                </a:rPr>
                <a:t> Digitalna kompetencija</a:t>
              </a:r>
            </a:p>
          </p:txBody>
        </p:sp>
      </p:grpSp>
      <p:sp>
        <p:nvSpPr>
          <p:cNvPr id="1045" name="Oval 57"/>
          <p:cNvSpPr>
            <a:spLocks noChangeArrowheads="1"/>
          </p:cNvSpPr>
          <p:nvPr/>
        </p:nvSpPr>
        <p:spPr bwMode="auto">
          <a:xfrm>
            <a:off x="3352800" y="2667000"/>
            <a:ext cx="22098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hr-HR" dirty="0">
                <a:solidFill>
                  <a:srgbClr val="FFFF99"/>
                </a:solidFill>
                <a:latin typeface="Arial" charset="0"/>
              </a:rPr>
              <a:t>CJELOŽIVOTNO </a:t>
            </a:r>
          </a:p>
          <a:p>
            <a:pPr eaLnBrk="0" hangingPunct="0"/>
            <a:r>
              <a:rPr lang="hr-HR" dirty="0">
                <a:solidFill>
                  <a:srgbClr val="FFFF99"/>
                </a:solidFill>
                <a:latin typeface="Arial" charset="0"/>
              </a:rPr>
              <a:t>UČENJE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5448"/>
            <a:ext cx="5029200" cy="1295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743200" cy="4495800"/>
          </a:xfrm>
        </p:spPr>
        <p:txBody>
          <a:bodyPr>
            <a:normAutofit fontScale="92500"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676400"/>
            <a:ext cx="5867400" cy="51816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FOTO GRUPA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Usvajanje tehničkih elemenata analognog i digitalnog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fotoaparata. Osposobljavanje učenika za samostalno snimanje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izradu fotografija. Razvoj stvaralaštva kroz doživljavanje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fotografije kao estetske vrijednosti.  Fotografiranje školskih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kvartovskih događanja. Posjeta foto izložbi.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motiviranim učenicima 4.-8.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MARTINA PRIŠĆAN, učiteljica razredne nastave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foto-kabinetu škole, informatičkoj učionici,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kroz snimanja na terenu i posjete izložbama fotografija. Najuspješniji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sudjeluju na smotrama i izložbama tehničkog stvaralaštva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mladih.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 i praćenje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napredovanja učenika kroz postignuća na natjecanjima.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4648200" cy="9144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438400" cy="5257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/>
              <a:t>N</a:t>
            </a:r>
            <a:r>
              <a:rPr lang="hr-HR" sz="1600" dirty="0"/>
              <a:t>aziv 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600200"/>
            <a:ext cx="6172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KERAMIČARI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Kreativno likovno izražavanje kroz izradu malih kiparskih djela. </a:t>
            </a:r>
          </a:p>
          <a:p>
            <a:pPr marL="0" indent="0" eaLnBrk="1" hangingPunct="1">
              <a:buFontTx/>
              <a:buNone/>
            </a:pPr>
            <a:r>
              <a:rPr lang="hr-HR" sz="1600" dirty="0"/>
              <a:t>Upoznavanje s procesom pečenja keramike. Poticanje i razvijanje rada rukama kod djece. Poticanje senzoričkog razvoja djece kroz razvijanje taktilnog osjeta kroz rad s glinom.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Zainteresirani učenici 5.-8. 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Neda Vidaković Svrtan, prof. </a:t>
            </a:r>
            <a:r>
              <a:rPr lang="hr-HR" sz="1600" dirty="0" err="1"/>
              <a:t>njem.j</a:t>
            </a:r>
            <a:r>
              <a:rPr lang="hr-HR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Rad u učioničkom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Učeničko </a:t>
            </a:r>
            <a:r>
              <a:rPr lang="hr-HR" sz="1600" dirty="0" err="1"/>
              <a:t>samovrednovanje</a:t>
            </a:r>
            <a:r>
              <a:rPr lang="hr-HR" sz="1600" dirty="0"/>
              <a:t> kao i učiteljsko opisno praćenje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1" y="152400"/>
            <a:ext cx="5715000" cy="914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2362200" cy="4953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752600"/>
            <a:ext cx="6172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DRAMSKA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verbalne i neverbalne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komunikacije, kretanje scenskim prostorom,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improviziranje, ovladavanje dramsko- scenskim instrumentarijem,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tehnikama i vještinama. Razvijanje grupne povezanosti i povjerenja,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 err="1"/>
              <a:t>suigre</a:t>
            </a:r>
            <a:r>
              <a:rPr lang="hr-HR" sz="1400" dirty="0"/>
              <a:t> i odgovornosti za uspjeh grupe. Upoznavanje scenskih tehnika.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Dramski nadareni učenici 5. i 7.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SANJA ILČIĆ, prof. hrvatskog jezika i književnosti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godine, pred nastupe po potrebi i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 od strane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praćenje uspješnosti učenika, vrjednovanje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na natjecanjima (LIDRANO) i školskim priredbama.</a:t>
            </a:r>
          </a:p>
        </p:txBody>
      </p:sp>
      <p:pic>
        <p:nvPicPr>
          <p:cNvPr id="43013" name="Picture 6" descr="skagi-pa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90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914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1952350" cy="4953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52350" y="1676400"/>
            <a:ext cx="719165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MALI GLAGOLJAŠI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Upoznavanje prvog hrvatskog pisma, njegove osobitosti i razvoja.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Razumijevanje važnosti glagoljice u hrvatskoj povijesti i kulturi.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Služenje glagoljskim pismom. Osposobljavanje učenika za timski rad.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ljubavi prema hrvatskoj povijesti, kulturi i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6.c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PRPIĆ, prof. hrvatskog jezika i književnosti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godine, pred nastupe po potrebi i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 od strane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praćenje uspješnosti učenika, vrjednovanje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rezultata na natjecanjima (LIDRANO) i školskim priredbama.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9D58AB-D7B7-438D-AD80-0B0DFA756B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9317" y="119328"/>
            <a:ext cx="3166083" cy="17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720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2286000" cy="53340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7010400" cy="50292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ŠVELJE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200" b="1" u="sng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kreativnosti i sposobnosti ručne izrade ukrasnih predmeta,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predmeta i ukrasa vezanih uz blagdane. Izrada poklona za obitelj i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prijatelje. Rad u Školskoj zadruzi.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5.b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DIANA CEROVEC, prof. biologije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organiziraju izvan redovnog rasporeda u školi.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sz="1400" dirty="0"/>
              <a:t>Izrađuju</a:t>
            </a:r>
            <a:r>
              <a:rPr lang="hr-HR" sz="1400" dirty="0"/>
              <a:t> se upotrebni  predmeti i ukrasi koji se prodaju na školskim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izložbama i sajmovima.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potrebi učenici donose materijal za izradu ukrasnih predmeta i koriste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se sredstva Školske zadruge za kupnju potrebnog materijala.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8571"/>
          <a:stretch/>
        </p:blipFill>
        <p:spPr>
          <a:xfrm>
            <a:off x="6324600" y="141288"/>
            <a:ext cx="2653695" cy="180153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1ACFDC2-CE18-46A7-8E06-722922F88950}"/>
              </a:ext>
            </a:extLst>
          </p:cNvPr>
          <p:cNvSpPr txBox="1">
            <a:spLocks noChangeArrowheads="1"/>
          </p:cNvSpPr>
          <p:nvPr/>
        </p:nvSpPr>
        <p:spPr>
          <a:xfrm>
            <a:off x="150465" y="145416"/>
            <a:ext cx="571500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2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514600" cy="5257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00200"/>
            <a:ext cx="7010400" cy="51054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TIJELO/GLAZBA (BODY PERCUSION)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osjećaja za ritam, usklađivanje sa pokretima tijela, ples,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kreativnost u izražavanju tijelom.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Zainteresirani učenici 5.a i 6.a – 2 skupine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provode izvan redovnog rasporeda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E11CF00-27DA-48F9-8ACC-7566E734C0E7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-76200"/>
            <a:ext cx="571500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2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514600" cy="5257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00200"/>
            <a:ext cx="7010400" cy="51054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PLESNA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osjećaja za ritam, usklađivanje sa pokretima tijela, ples,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kreativnost u izražavanju tijelom.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Zainteresirani učenici 8. razreda- 1 skupina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provode izvan redovnog rasporeda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potrebi učenici donose materijal za izradu ukrasnih predmeta i koriste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se  sredstva Školske zadruge za kupnju potrebnog materijala.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</p:txBody>
      </p:sp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3C5E833-CCC6-4801-99AE-F04B6E8B4B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2" y="152400"/>
            <a:ext cx="2283124" cy="160327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30E6577-ADE0-4D39-996B-A9C50307A54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0"/>
            <a:ext cx="571500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2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514600" cy="5257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600200"/>
            <a:ext cx="6858000" cy="510540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KREATIVNA SKUPINA  “Spretne ruke”</a:t>
            </a:r>
            <a:endParaRPr 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Razvoj kreativnosti  kod  učenika. Poticanje interesa i potrebe za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kreativnim izražavanjem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od 6.a i 6.b odjela – 2 skupine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VUKAS, prof. glazbene kulture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Radionice se provode izvan redovnog rasporeda u školi.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– 35 sati godišnje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 potrebi učenici donose materijal za izradu ukrasnih predmeta 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koriste se sredstva Školske zadruge za kupnju potrebnog materijala.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 Individualno opisno praćenje uspješnosti učenika.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8571"/>
          <a:stretch/>
        </p:blipFill>
        <p:spPr>
          <a:xfrm>
            <a:off x="6400800" y="152400"/>
            <a:ext cx="2534438" cy="17205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F40731-10C7-4772-BF9A-6AF6640A6E3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-70104"/>
            <a:ext cx="571500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4864" fontAlgn="auto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</a:t>
            </a:r>
            <a:br>
              <a:rPr lang="hr-HR" sz="2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76200"/>
            <a:ext cx="5715000" cy="1524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AKTIVNOSTi</a:t>
            </a:r>
            <a:br>
              <a:rPr lang="hr-HR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286000" cy="5257800"/>
          </a:xfrm>
        </p:spPr>
        <p:txBody>
          <a:bodyPr>
            <a:no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7010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PRVA POMOĆ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Usvajanje osnovnih znanja i vještina iz pružanja prve pomoći.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Izgrađivanje pozitivnih stavova prema očuvanju zdravlja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života ljudi. Razvijanje logičkog mišljenja ali i snalažljivosti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izvanrednim situacijama.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Grupa do 12 učenika 7. razreda</a:t>
            </a: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GMAJNIČKI, prof. kemije i biologije u suradnji 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Crvenim križem  Zagreb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se provodi u 2 stupnja. Temeljni dio obuke u trajanju do 10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nastavnih sati provodi se u školi tijekom  rujna – studenog. Napredni dio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obuke u trajanju od 20 sati provodi se u Domu Crvenog križa Villa </a:t>
            </a:r>
            <a:r>
              <a:rPr lang="hr-HR" sz="1400" dirty="0" err="1"/>
              <a:t>Rustica</a:t>
            </a: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 Novom Vinodolskom. Učenici sudjeluju na natjecanju iz Prve pomoći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od gradske razine na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Financira Crveni križ grada Zagreba.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 i rezultati 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 u pružanju prve pomoći.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90117" name="Picture 9" descr="859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43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5562600" cy="1295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286000" cy="48006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828800"/>
            <a:ext cx="7010400" cy="48006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TENIS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Unapređenje učenikovih motoričkih sposobnosti u zadanom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športu. Očuvanje zdravlja i prevencija putem športa.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koji pokažu interes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dodatnim usavršavanjem u tenisu – 7.a odjel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LASOVIĆ, prof. kineziologije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Treninzi se odvijaju  na vanjskim športskim terenima škole 1 sat tjedno.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35 sati godišnje po učeniku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donose svoj reket.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tjelesnih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sposobnosti. Praćenje napredovanja učenika kroz postignuća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natjecanjima.</a:t>
            </a:r>
          </a:p>
        </p:txBody>
      </p:sp>
      <p:pic>
        <p:nvPicPr>
          <p:cNvPr id="2050" name="Picture 2" descr="C:\Users\9\Desktop\220px-Tennis_Racket_and_B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762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5"/>
          <p:cNvGrpSpPr>
            <a:grpSpLocks noChangeAspect="1"/>
          </p:cNvGrpSpPr>
          <p:nvPr/>
        </p:nvGrpSpPr>
        <p:grpSpPr bwMode="auto">
          <a:xfrm>
            <a:off x="76201" y="152401"/>
            <a:ext cx="8001000" cy="6212931"/>
            <a:chOff x="1626" y="841"/>
            <a:chExt cx="2545" cy="2593"/>
          </a:xfrm>
        </p:grpSpPr>
        <p:sp>
          <p:nvSpPr>
            <p:cNvPr id="4" name="_s2052"/>
            <p:cNvSpPr>
              <a:spLocks noChangeShapeType="1"/>
            </p:cNvSpPr>
            <p:nvPr/>
          </p:nvSpPr>
          <p:spPr bwMode="auto">
            <a:xfrm flipH="1" flipV="1">
              <a:off x="2454" y="1340"/>
              <a:ext cx="338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2053"/>
            <p:cNvSpPr>
              <a:spLocks noChangeArrowheads="1"/>
            </p:cNvSpPr>
            <p:nvPr/>
          </p:nvSpPr>
          <p:spPr bwMode="auto">
            <a:xfrm>
              <a:off x="2174" y="980"/>
              <a:ext cx="384" cy="42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INTER-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KULTURALIZAM</a:t>
              </a:r>
            </a:p>
          </p:txBody>
        </p:sp>
        <p:sp>
          <p:nvSpPr>
            <p:cNvPr id="6" name="_s2054"/>
            <p:cNvSpPr>
              <a:spLocks noChangeShapeType="1"/>
            </p:cNvSpPr>
            <p:nvPr/>
          </p:nvSpPr>
          <p:spPr bwMode="auto">
            <a:xfrm flipH="1" flipV="1">
              <a:off x="2126" y="1631"/>
              <a:ext cx="597" cy="4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2055"/>
            <p:cNvSpPr>
              <a:spLocks noChangeArrowheads="1"/>
            </p:cNvSpPr>
            <p:nvPr/>
          </p:nvSpPr>
          <p:spPr bwMode="auto">
            <a:xfrm>
              <a:off x="1778" y="1331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EUROPSKA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DIMENZIJA</a:t>
              </a:r>
            </a:p>
          </p:txBody>
        </p:sp>
        <p:sp>
          <p:nvSpPr>
            <p:cNvPr id="8" name="_s2056"/>
            <p:cNvSpPr>
              <a:spLocks noChangeShapeType="1"/>
            </p:cNvSpPr>
            <p:nvPr/>
          </p:nvSpPr>
          <p:spPr bwMode="auto">
            <a:xfrm flipH="1" flipV="1">
              <a:off x="1971" y="2041"/>
              <a:ext cx="72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1626" y="1826"/>
              <a:ext cx="440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PEDAGOŠKI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PLURALIZAM</a:t>
              </a:r>
            </a:p>
          </p:txBody>
        </p:sp>
        <p:sp>
          <p:nvSpPr>
            <p:cNvPr id="10" name="_s2058"/>
            <p:cNvSpPr>
              <a:spLocks noChangeShapeType="1"/>
            </p:cNvSpPr>
            <p:nvPr/>
          </p:nvSpPr>
          <p:spPr bwMode="auto">
            <a:xfrm flipH="1">
              <a:off x="2025" y="2218"/>
              <a:ext cx="677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1626" y="2351"/>
              <a:ext cx="413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SAMOSTALNOST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ŠKOLE</a:t>
              </a:r>
            </a:p>
          </p:txBody>
        </p:sp>
        <p:sp>
          <p:nvSpPr>
            <p:cNvPr id="12" name="_s2060"/>
            <p:cNvSpPr>
              <a:spLocks noChangeShapeType="1"/>
            </p:cNvSpPr>
            <p:nvPr/>
          </p:nvSpPr>
          <p:spPr bwMode="auto">
            <a:xfrm flipH="1">
              <a:off x="2275" y="2293"/>
              <a:ext cx="479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1827" y="2787"/>
              <a:ext cx="513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DEMOKRATIČNOST</a:t>
              </a:r>
            </a:p>
          </p:txBody>
        </p:sp>
        <p:sp>
          <p:nvSpPr>
            <p:cNvPr id="14" name="_s2062"/>
            <p:cNvSpPr>
              <a:spLocks noChangeShapeType="1"/>
            </p:cNvSpPr>
            <p:nvPr/>
          </p:nvSpPr>
          <p:spPr bwMode="auto">
            <a:xfrm flipH="1">
              <a:off x="2663" y="2336"/>
              <a:ext cx="172" cy="7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5" name="_s2063"/>
            <p:cNvSpPr>
              <a:spLocks noChangeArrowheads="1"/>
            </p:cNvSpPr>
            <p:nvPr/>
          </p:nvSpPr>
          <p:spPr bwMode="auto">
            <a:xfrm>
              <a:off x="2425" y="2954"/>
              <a:ext cx="467" cy="46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KOMPETENTNOST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 PROFES.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ETIKA</a:t>
              </a:r>
            </a:p>
          </p:txBody>
        </p:sp>
        <p:sp>
          <p:nvSpPr>
            <p:cNvPr id="16" name="_s2064"/>
            <p:cNvSpPr>
              <a:spLocks noChangeShapeType="1"/>
            </p:cNvSpPr>
            <p:nvPr/>
          </p:nvSpPr>
          <p:spPr bwMode="auto">
            <a:xfrm>
              <a:off x="2927" y="2336"/>
              <a:ext cx="174" cy="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7" name="_s2065"/>
            <p:cNvSpPr>
              <a:spLocks noChangeArrowheads="1"/>
            </p:cNvSpPr>
            <p:nvPr/>
          </p:nvSpPr>
          <p:spPr bwMode="auto">
            <a:xfrm>
              <a:off x="2955" y="2972"/>
              <a:ext cx="446" cy="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POŠTIVANJE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LJUDSKIH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PRAVA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 PRAVA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DJECE</a:t>
              </a:r>
            </a:p>
          </p:txBody>
        </p:sp>
        <p:sp>
          <p:nvSpPr>
            <p:cNvPr id="18" name="_s2066"/>
            <p:cNvSpPr>
              <a:spLocks noChangeShapeType="1"/>
            </p:cNvSpPr>
            <p:nvPr/>
          </p:nvSpPr>
          <p:spPr bwMode="auto">
            <a:xfrm>
              <a:off x="3008" y="2293"/>
              <a:ext cx="481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_s2067"/>
            <p:cNvSpPr>
              <a:spLocks noChangeArrowheads="1"/>
            </p:cNvSpPr>
            <p:nvPr/>
          </p:nvSpPr>
          <p:spPr bwMode="auto">
            <a:xfrm>
              <a:off x="3424" y="2785"/>
              <a:ext cx="485" cy="47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ZNANSTVENA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UTEMELJENOST</a:t>
              </a:r>
            </a:p>
          </p:txBody>
        </p:sp>
        <p:sp>
          <p:nvSpPr>
            <p:cNvPr id="20" name="_s2068"/>
            <p:cNvSpPr>
              <a:spLocks noChangeShapeType="1"/>
            </p:cNvSpPr>
            <p:nvPr/>
          </p:nvSpPr>
          <p:spPr bwMode="auto">
            <a:xfrm>
              <a:off x="3060" y="2217"/>
              <a:ext cx="677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1" name="_s2069"/>
            <p:cNvSpPr>
              <a:spLocks noChangeArrowheads="1"/>
            </p:cNvSpPr>
            <p:nvPr/>
          </p:nvSpPr>
          <p:spPr bwMode="auto">
            <a:xfrm>
              <a:off x="3724" y="2349"/>
              <a:ext cx="432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UKLJUČENOST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SVIH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UČENIKA</a:t>
              </a:r>
            </a:p>
          </p:txBody>
        </p:sp>
        <p:sp>
          <p:nvSpPr>
            <p:cNvPr id="22" name="_s2070"/>
            <p:cNvSpPr>
              <a:spLocks noChangeShapeType="1"/>
            </p:cNvSpPr>
            <p:nvPr/>
          </p:nvSpPr>
          <p:spPr bwMode="auto">
            <a:xfrm flipV="1">
              <a:off x="3071" y="2038"/>
              <a:ext cx="718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3" name="_s2071"/>
            <p:cNvSpPr>
              <a:spLocks noChangeArrowheads="1"/>
            </p:cNvSpPr>
            <p:nvPr/>
          </p:nvSpPr>
          <p:spPr bwMode="auto">
            <a:xfrm>
              <a:off x="3740" y="1823"/>
              <a:ext cx="431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USPRAVNA 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VODORAVNA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PROHODNOST</a:t>
              </a:r>
            </a:p>
          </p:txBody>
        </p:sp>
        <p:sp>
          <p:nvSpPr>
            <p:cNvPr id="24" name="_s2072"/>
            <p:cNvSpPr>
              <a:spLocks noChangeShapeType="1"/>
            </p:cNvSpPr>
            <p:nvPr/>
          </p:nvSpPr>
          <p:spPr bwMode="auto">
            <a:xfrm flipV="1">
              <a:off x="3038" y="1629"/>
              <a:ext cx="595" cy="4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_s2073"/>
            <p:cNvSpPr>
              <a:spLocks noChangeArrowheads="1"/>
            </p:cNvSpPr>
            <p:nvPr/>
          </p:nvSpPr>
          <p:spPr bwMode="auto">
            <a:xfrm>
              <a:off x="3599" y="1328"/>
              <a:ext cx="455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OBVEZNO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OPĆE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OBRAZOVANJE</a:t>
              </a:r>
            </a:p>
          </p:txBody>
        </p:sp>
        <p:sp>
          <p:nvSpPr>
            <p:cNvPr id="26" name="_s2074"/>
            <p:cNvSpPr>
              <a:spLocks noChangeShapeType="1"/>
            </p:cNvSpPr>
            <p:nvPr/>
          </p:nvSpPr>
          <p:spPr bwMode="auto">
            <a:xfrm flipV="1">
              <a:off x="2969" y="1339"/>
              <a:ext cx="336" cy="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_s2075"/>
            <p:cNvSpPr>
              <a:spLocks noChangeArrowheads="1"/>
            </p:cNvSpPr>
            <p:nvPr/>
          </p:nvSpPr>
          <p:spPr bwMode="auto">
            <a:xfrm>
              <a:off x="3134" y="977"/>
              <a:ext cx="452" cy="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JEDNAKOST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OBRAZ.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MOGUĆNOSTI</a:t>
              </a:r>
            </a:p>
          </p:txBody>
        </p:sp>
        <p:sp>
          <p:nvSpPr>
            <p:cNvPr id="28" name="_s2076"/>
            <p:cNvSpPr>
              <a:spLocks noChangeShapeType="1"/>
            </p:cNvSpPr>
            <p:nvPr/>
          </p:nvSpPr>
          <p:spPr bwMode="auto">
            <a:xfrm flipV="1">
              <a:off x="2880" y="1235"/>
              <a:ext cx="0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9" name="_s2077"/>
            <p:cNvSpPr>
              <a:spLocks noChangeArrowheads="1"/>
            </p:cNvSpPr>
            <p:nvPr/>
          </p:nvSpPr>
          <p:spPr bwMode="auto">
            <a:xfrm>
              <a:off x="2688" y="841"/>
              <a:ext cx="384" cy="47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OSIGURANJE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KVALITETE</a:t>
              </a:r>
            </a:p>
          </p:txBody>
        </p:sp>
        <p:sp>
          <p:nvSpPr>
            <p:cNvPr id="30" name="_s2078"/>
            <p:cNvSpPr>
              <a:spLocks noChangeArrowheads="1"/>
            </p:cNvSpPr>
            <p:nvPr/>
          </p:nvSpPr>
          <p:spPr bwMode="auto">
            <a:xfrm>
              <a:off x="2649" y="1959"/>
              <a:ext cx="454" cy="599"/>
            </a:xfrm>
            <a:prstGeom prst="ellipse">
              <a:avLst/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NAČELA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NOK-a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5562600" cy="12954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286000" cy="48006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828800"/>
            <a:ext cx="7010400" cy="48006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NOGOMET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Unapređenje učenikovih motoričkih sposobnosti.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Očuvanje zdravlja, kreativno korištenje slobodnog vremena i prevencija.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učenicima koji pokažu interes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dodatnim usavršavanjem u nogometu – 5.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MARKO LASOVIĆ, prof. kineziologije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Treninzi se odvijaju  na vanjskim športskim terenima škole 1 sat tjedno.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35 sati godišnje po učeniku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tjelesnih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sposobnosti. Praćenje napredovanja učenika kroz postignuća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natjecanjima.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09D0B7-F926-4FA9-899E-21CF10F972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762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395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3400"/>
            <a:ext cx="55626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IZVANNASTAVNE AKTIVNOSTI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1981200" cy="53340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aktivnosti: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295399"/>
            <a:ext cx="6400800" cy="540961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hr-HR" sz="1400" b="1" u="sng" dirty="0"/>
              <a:t>MISAONE IGRE: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GO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ŠAH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DRUŠTVENE IGRE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 logičkog razmišljanja i jačanje intelektualnih kapaciteta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Kroz </a:t>
            </a:r>
            <a:r>
              <a:rPr lang="hr-HR" sz="1400" dirty="0" err="1"/>
              <a:t>međuvršnjačke</a:t>
            </a:r>
            <a:r>
              <a:rPr lang="hr-HR" sz="1400" dirty="0"/>
              <a:t> edukacije razvijat će se komunikacija i interakcija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među učenicima. Naša škola biti će jedna od 16 u RH gdje će učenici moći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igrati GO. Kroz školsku igru i turnire izabrati ćemo najboljeg kandidata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Europsko prvenstvo za mlade.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Ivan Bednjanec, prof. fizike i </a:t>
            </a:r>
            <a:r>
              <a:rPr lang="hr-HR" sz="1400" dirty="0" err="1"/>
              <a:t>teh.kult</a:t>
            </a:r>
            <a:r>
              <a:rPr lang="hr-HR" sz="1400" dirty="0"/>
              <a:t>. i Zvonko </a:t>
            </a:r>
            <a:r>
              <a:rPr lang="hr-HR" sz="1400" dirty="0" err="1"/>
              <a:t>Bednjanec</a:t>
            </a:r>
            <a:r>
              <a:rPr lang="hr-HR" sz="1400" dirty="0"/>
              <a:t>, trener igre GO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Igraonice u školskom prostoru.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godine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Ispitivanje razine motivacije za unaprjeđenje vlastitih  vještina 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intelektualnih sposobnosti. Praćenje napredovanja učenika kroz postignuća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 natjecanjima.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6553200" y="6428791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289" y="152983"/>
            <a:ext cx="309803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52578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ŠKOLSKA  ZADRUGA  “SMOGOVCI”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2851065"/>
            <a:ext cx="2438400" cy="3691354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Voditelj: 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2938046"/>
            <a:ext cx="7162800" cy="3691354"/>
          </a:xfrm>
        </p:spPr>
        <p:txBody>
          <a:bodyPr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lang="hr-HR" sz="1400" dirty="0"/>
              <a:t>Kod učenika razvijati kreativnost, aktivno provođenje slobodnog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vremena kao i poduzetnički duh.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Razvijanje vještina rada rukama, stvaranja novih  upotrebnih proizvoda.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endParaRPr lang="hr-HR" sz="2000" dirty="0"/>
          </a:p>
          <a:p>
            <a:pPr marL="533400" indent="-533400" eaLnBrk="1" hangingPunct="1">
              <a:buNone/>
            </a:pPr>
            <a:r>
              <a:rPr lang="hr-HR" sz="1400" dirty="0"/>
              <a:t>Program je namijenjen svim zainteresiranim učenicima škole.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endParaRPr lang="hr-HR" sz="10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N. Vidaković Svrtan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Zadruga se samofinancira. Učenici uz pomoć učitelja svojim radom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stvaraju nova dobra prodajama na sajmovima i izložbama.</a:t>
            </a:r>
            <a:endParaRPr lang="hr-HR" sz="1200" dirty="0"/>
          </a:p>
          <a:p>
            <a:pPr marL="533400" indent="-533400" eaLnBrk="1" hangingPunct="1">
              <a:buFontTx/>
              <a:buNone/>
            </a:pPr>
            <a:endParaRPr lang="hr-HR" sz="1200" dirty="0"/>
          </a:p>
        </p:txBody>
      </p:sp>
      <p:sp>
        <p:nvSpPr>
          <p:cNvPr id="50182" name="Pravokutnik 5"/>
          <p:cNvSpPr>
            <a:spLocks noChangeArrowheads="1"/>
          </p:cNvSpPr>
          <p:nvPr/>
        </p:nvSpPr>
        <p:spPr bwMode="auto">
          <a:xfrm>
            <a:off x="5943600" y="6383923"/>
            <a:ext cx="2208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5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864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162800" cy="457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 ŠKOLSKI SPORTSKI KLUB “DRAGUTIN KUŠLAN”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2133600" cy="5410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Grupe: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90000"/>
              </a:lnSpc>
              <a:buFontTx/>
              <a:buNone/>
            </a:pPr>
            <a:endParaRPr lang="hr-HR" sz="1400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143000"/>
            <a:ext cx="7162800" cy="5486400"/>
          </a:xfrm>
        </p:spPr>
        <p:txBody>
          <a:bodyPr vert="horz" lIns="91440" tIns="45720" rIns="91440" bIns="45720" anchor="t">
            <a:normAutofit/>
          </a:bodyPr>
          <a:lstStyle/>
          <a:p>
            <a:pPr marL="533400" indent="-533400" eaLnBrk="1" hangingPunct="1">
              <a:buFontTx/>
              <a:buNone/>
            </a:pPr>
            <a:r>
              <a:rPr lang="hr-HR" sz="1400" dirty="0"/>
              <a:t>Kod učenika razvijati  potrebu za aktivnim provođenjem slobodnog 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vremena i tjelesnom aktivnošću.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U  klub su uključene 4 skupine :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1. TENIS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2. NOGOMET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3. ATLETIKA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4. KARATE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Vanjski suradnici kluba: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Atletski klub Dinamo-Zrinjevac (voditelj Mitrović)</a:t>
            </a:r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Karate klub Euro-Terra (voditelj </a:t>
            </a:r>
            <a:r>
              <a:rPr lang="hr-HR" sz="1400" dirty="0" err="1"/>
              <a:t>Gretić</a:t>
            </a:r>
            <a:r>
              <a:rPr lang="hr-HR" sz="1400" dirty="0"/>
              <a:t>)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Svim zainteresiranim učenicima škole.</a:t>
            </a:r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 Marko </a:t>
            </a:r>
            <a:r>
              <a:rPr lang="hr-HR" sz="1400" dirty="0" err="1"/>
              <a:t>Lasović</a:t>
            </a:r>
            <a:endParaRPr lang="hr-HR" sz="1400" dirty="0"/>
          </a:p>
          <a:p>
            <a:pPr marL="533400" indent="-533400" eaLnBrk="1" hangingPunct="1">
              <a:buFontTx/>
              <a:buNone/>
            </a:pPr>
            <a:endParaRPr lang="hr-HR" sz="1400" dirty="0"/>
          </a:p>
          <a:p>
            <a:pPr marL="533400" indent="-533400" eaLnBrk="1" hangingPunct="1">
              <a:buFontTx/>
              <a:buNone/>
            </a:pPr>
            <a:r>
              <a:rPr lang="hr-HR" sz="1400" dirty="0"/>
              <a:t>Klub samostalno vodi svoje financiranje.</a:t>
            </a:r>
          </a:p>
        </p:txBody>
      </p:sp>
      <p:sp>
        <p:nvSpPr>
          <p:cNvPr id="51206" name="Pravokutnik 5"/>
          <p:cNvSpPr>
            <a:spLocks noChangeArrowheads="1"/>
          </p:cNvSpPr>
          <p:nvPr/>
        </p:nvSpPr>
        <p:spPr bwMode="auto">
          <a:xfrm>
            <a:off x="5625025" y="6290846"/>
            <a:ext cx="2208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92D05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41986" name="Picture 2" descr="Slikovni rezultat za atletika tr&amp;ccaron;an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2511308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228601" y="304800"/>
            <a:ext cx="7772400" cy="6176004"/>
            <a:chOff x="363" y="1121"/>
            <a:chExt cx="1839" cy="738"/>
          </a:xfrm>
        </p:grpSpPr>
        <p:cxnSp>
          <p:nvCxnSpPr>
            <p:cNvPr id="4100" name="_s4100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rot="16200000" flipV="1">
              <a:off x="1464" y="1224"/>
              <a:ext cx="132" cy="5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flipV="1">
              <a:off x="810" y="1439"/>
              <a:ext cx="275" cy="133"/>
            </a:xfrm>
            <a:prstGeom prst="bentConnector3">
              <a:avLst>
                <a:gd name="adj1" fmla="val 5115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9" name="_s4102"/>
            <p:cNvSpPr>
              <a:spLocks noChangeArrowheads="1"/>
            </p:cNvSpPr>
            <p:nvPr/>
          </p:nvSpPr>
          <p:spPr bwMode="auto">
            <a:xfrm>
              <a:off x="638" y="1121"/>
              <a:ext cx="1289" cy="31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DODATNA</a:t>
              </a: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 </a:t>
              </a:r>
              <a:r>
                <a:rPr lang="hr-HR" sz="2800" dirty="0">
                  <a:solidFill>
                    <a:schemeClr val="accent2">
                      <a:lumMod val="75000"/>
                    </a:schemeClr>
                  </a:solidFill>
                  <a:cs typeface="Arial" charset="0"/>
                </a:rPr>
                <a:t>NASTAVA</a:t>
              </a:r>
              <a:endParaRPr kumimoji="0" lang="hr-H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(rad s potencijalno</a:t>
              </a: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800" b="1" i="0" u="none" strike="noStrike" cap="none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darovitim </a:t>
              </a:r>
              <a:r>
                <a:rPr kumimoji="0" lang="hr-HR" sz="2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mic Sans MS" pitchFamily="66" charset="0"/>
                  <a:cs typeface="Arial" charset="0"/>
                </a:rPr>
                <a:t>učenicima)</a:t>
              </a:r>
            </a:p>
          </p:txBody>
        </p:sp>
        <p:sp>
          <p:nvSpPr>
            <p:cNvPr id="10" name="_s4103"/>
            <p:cNvSpPr>
              <a:spLocks noChangeArrowheads="1"/>
            </p:cNvSpPr>
            <p:nvPr/>
          </p:nvSpPr>
          <p:spPr bwMode="auto">
            <a:xfrm>
              <a:off x="363" y="1571"/>
              <a:ext cx="87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1" name="_s4104"/>
            <p:cNvSpPr>
              <a:spLocks noChangeArrowheads="1"/>
            </p:cNvSpPr>
            <p:nvPr/>
          </p:nvSpPr>
          <p:spPr bwMode="auto">
            <a:xfrm>
              <a:off x="1360" y="1571"/>
              <a:ext cx="842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17796" y="4398160"/>
            <a:ext cx="3124200" cy="195540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RAZREDNA NASTAVA</a:t>
            </a:r>
          </a:p>
          <a:p>
            <a:pPr eaLnBrk="0" hangingPunct="0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–  4. RAZRED</a:t>
            </a:r>
            <a:endParaRPr lang="hr-HR" sz="1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4575614" y="4363392"/>
            <a:ext cx="3070188" cy="20291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PREDMETNA NASTAVA</a:t>
            </a:r>
          </a:p>
          <a:p>
            <a:pPr eaLnBrk="0" hangingPunct="0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- 8. RAZRED</a:t>
            </a:r>
            <a:endParaRPr lang="hr-HR" sz="1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 rot="10800000" flipV="1">
            <a:off x="7702534" y="6065740"/>
            <a:ext cx="1136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5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4572000" cy="1066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2209800" cy="54102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  <a:endParaRPr lang="hr-HR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295400"/>
            <a:ext cx="6781800" cy="55626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MATEMATIKA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nastave. Razvijanje sposobnosti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apstraktnog mišljenja i logičkog rasuđivanja, razvoj matematičke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intuicije, mašte i stvaralačkog mišljenja. Izgradnja natjecateljskog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duha i poticanje samostalnog istraživanja.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od 1.-4.razreda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ANICA KROFLIN- 1.a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HELENA LONČAR – 1.b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SNJEŽANA MILETIĆ ŠIRONJA – 2.b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APOLONIJA GRABOVICA – 3.a 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VEDRANA BERMANEC– 4.c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 uspješne učenike organizira se natjecanje.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Svaka grupa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učenika.</a:t>
            </a:r>
          </a:p>
        </p:txBody>
      </p:sp>
      <p:pic>
        <p:nvPicPr>
          <p:cNvPr id="52229" name="Picture 6" descr="437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180" y="93617"/>
            <a:ext cx="2514600" cy="19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1910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2438400" cy="5334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524000"/>
            <a:ext cx="67818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HRVATSKI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nastave. Razvijanje sposobnosti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interpretativnog čitanja, usmenog i pismenog izražavanja.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Bogaćenje rječnika, razvijanje ljubavi prema jeziku, književnosti,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scenskom izrazu, medijskoj kulturi. Razvijanje čitalačke kulture.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Upoznavanje različitih vrsta književnih djela za djecu, samostalno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stvaranje literarnih radova.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GORDANA ŠOŠTARKO - 2.a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MARTINA PRIŠĆAN – 4.b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Najuspješniji učenici nastupaju na školskim priredbama te sudjeluju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LIDRAN-u. Sadržaji se realiziraju putem dramskih aktivnosti, glazbe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pokreta, slušanja i prepričavanja priča, sudjelovanje u raspravama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pisanju sastavaka.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 praćenje učenika.</a:t>
            </a:r>
          </a:p>
        </p:txBody>
      </p:sp>
      <p:pic>
        <p:nvPicPr>
          <p:cNvPr id="53253" name="Picture 6" descr="vl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365" y="76200"/>
            <a:ext cx="148897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48006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2133600" cy="5638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219200"/>
            <a:ext cx="70866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PRIRODA  I  DRUŠTVO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i obogaćivanje sadržaja redovne nastave prirode. Učenici će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logičko  mišljenje i zaključivanje temeljem zornog promatranja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promjena u prirodi, vremenskih uvjeta i uzročno posljedičnih veza između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čovjeka i prirode. Cilj je osvijestiti učenicima  važnost prirode za život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svih bića na Zemlji kroz praktičan rad, čitanje edukativnih  slikovnica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gledanje dokumentarnih filmova. Program se provodi kroz igru, raspravu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 izradu plakata.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Maja Vrkljan, 3.b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Monika </a:t>
            </a:r>
            <a:r>
              <a:rPr lang="hr-HR" sz="1400" dirty="0" err="1"/>
              <a:t>Gaši</a:t>
            </a:r>
            <a:r>
              <a:rPr lang="hr-HR" sz="1400" dirty="0"/>
              <a:t>,  4.a razred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postignuća učenika.</a:t>
            </a:r>
          </a:p>
        </p:txBody>
      </p:sp>
      <p:pic>
        <p:nvPicPr>
          <p:cNvPr id="54277" name="Picture 8" descr="%5Bobraz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692992"/>
            <a:ext cx="2454971" cy="196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50292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2362200" cy="4495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2286000"/>
            <a:ext cx="662940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MITOLOGIJA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Proširiti znanja i interes za mitologiju, s naglaskom na Grčku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mitologiju, izvan redovnog programa povijesti.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5.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SUZANA FAJDETIĆ, prof. povijesti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učionicama i na terenu.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 tijekom školske godine.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Sudjelovanje u prigodnim obilježavanjima, izložbe, izrade plakata.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"/>
            <a:ext cx="1752600" cy="233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45996"/>
            <a:ext cx="48006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6" name="Rectangle 4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2362200" y="1905000"/>
            <a:ext cx="5791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u="sng" dirty="0"/>
              <a:t>PROGRAMIRANJE</a:t>
            </a:r>
          </a:p>
          <a:p>
            <a:pPr marL="0" indent="0">
              <a:buNone/>
            </a:pPr>
            <a:r>
              <a:rPr lang="hr-HR" sz="1400" dirty="0"/>
              <a:t>Stjecanje temeljnih znanja i vještina za samostalno programiranje programskim jezicima </a:t>
            </a:r>
            <a:r>
              <a:rPr lang="hr-HR" sz="1400" dirty="0" err="1"/>
              <a:t>Python</a:t>
            </a:r>
            <a:r>
              <a:rPr lang="hr-HR" sz="1400" dirty="0"/>
              <a:t>, LOGO, MICROBIT i SCRATCH i stvaranje osnove za nadogradnju u daljnjem školovanju. Razvijanje algoritamskih načina razmišljanja, stjecanje vještine i sposobnosti primjene računala pri rješavanju problema u različitim područjima primjene.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sz="1400" dirty="0"/>
              <a:t>Zainteresirani učenici 5. i 6. razreda</a:t>
            </a:r>
          </a:p>
          <a:p>
            <a:pPr marL="0" indent="0">
              <a:buNone/>
            </a:pPr>
            <a:endParaRPr lang="hr-HR" sz="800" dirty="0"/>
          </a:p>
          <a:p>
            <a:pPr marL="0" indent="0">
              <a:buNone/>
            </a:pPr>
            <a:r>
              <a:rPr lang="hr-HR" sz="1400" dirty="0"/>
              <a:t>Petra Martinović, </a:t>
            </a:r>
            <a:r>
              <a:rPr lang="hr-HR" sz="1400" dirty="0" err="1"/>
              <a:t>mag.prim.educ</a:t>
            </a:r>
            <a:r>
              <a:rPr lang="hr-HR" sz="1400" dirty="0"/>
              <a:t>. – 5.r</a:t>
            </a:r>
          </a:p>
          <a:p>
            <a:pPr marL="0" indent="0">
              <a:buNone/>
            </a:pPr>
            <a:r>
              <a:rPr lang="hr-HR" sz="1400" dirty="0"/>
              <a:t>Ivana Marjanović, </a:t>
            </a:r>
            <a:r>
              <a:rPr lang="hr-HR" sz="1400" dirty="0" err="1"/>
              <a:t>dipl.učit</a:t>
            </a:r>
            <a:r>
              <a:rPr lang="hr-HR" sz="1400" dirty="0"/>
              <a:t>. – 6.r</a:t>
            </a:r>
          </a:p>
          <a:p>
            <a:pPr marL="0" indent="0">
              <a:buNone/>
            </a:pPr>
            <a:r>
              <a:rPr lang="hr-HR" sz="1400" dirty="0"/>
              <a:t>Rad u informatičkoj učionici i online.</a:t>
            </a:r>
          </a:p>
          <a:p>
            <a:pPr marL="0" indent="0">
              <a:buNone/>
            </a:pPr>
            <a:endParaRPr lang="hr-HR" sz="600" dirty="0"/>
          </a:p>
          <a:p>
            <a:pPr marL="0" indent="0">
              <a:buNone/>
            </a:pPr>
            <a:r>
              <a:rPr lang="hr-HR" sz="1400" dirty="0"/>
              <a:t>1 školski sat tjedno u izvannastavnom vremenu.</a:t>
            </a:r>
          </a:p>
          <a:p>
            <a:pPr marL="0" indent="0">
              <a:buNone/>
            </a:pPr>
            <a:endParaRPr lang="hr-HR" sz="600" dirty="0"/>
          </a:p>
          <a:p>
            <a:pPr marL="0" indent="0">
              <a:buNone/>
            </a:pPr>
            <a:r>
              <a:rPr lang="hr-HR" sz="1400" dirty="0"/>
              <a:t>Nije potrebno dodatno financiranje.</a:t>
            </a:r>
          </a:p>
          <a:p>
            <a:pPr marL="0" indent="0">
              <a:buNone/>
            </a:pPr>
            <a:endParaRPr lang="hr-HR" sz="600" dirty="0"/>
          </a:p>
          <a:p>
            <a:pPr marL="0" indent="0">
              <a:buNone/>
            </a:pPr>
            <a:r>
              <a:rPr lang="hr-HR" sz="1400" dirty="0"/>
              <a:t>Individualno opisno pisano praćenje učenika, vrednovanje rezultata na natjecanju.</a:t>
            </a:r>
          </a:p>
          <a:p>
            <a:pPr marL="0" indent="0">
              <a:lnSpc>
                <a:spcPct val="80000"/>
              </a:lnSpc>
              <a:buNone/>
            </a:pPr>
            <a:endParaRPr lang="hr-H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1176"/>
            <a:ext cx="32004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1E75C99-5D41-49C1-A325-BF12BE2D41C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05000"/>
            <a:ext cx="22860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Naziv dodatne nastave: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Ciljevi: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Namjena programa: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Ime i prezime voditelja: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realizacije: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Troškovnik: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400" b="0" dirty="0"/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hr-HR" sz="1400" b="0" dirty="0"/>
              <a:t>Način  vrjednovanja:</a:t>
            </a:r>
          </a:p>
          <a:p>
            <a:pPr marL="444500" indent="-355600" defTabSz="34925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hr-HR" sz="1800" b="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10600" cy="12954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Odgojno-obrazovni ciljevi </a:t>
            </a: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nacionalnog i školskog kurikuluma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7467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Osigurati sustavan način poučavanja učenika, poticati i unaprjeđivati njihov intelektualni, tjelesni, estetski, društveni, moralni i duhovni razvoj u skladu s djetetovim sposobnostima i sklonostima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Razvijati svijest o očuvanju materijalne i duhovne povijesno-kulturne baštine Republike Hrvatske i nacionalnoga identiteta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Promicati i razvijati svijest o hrvatskom jeziku kao bitnomu čimbeniku hrvatskoga identiteta, sustavno njegovati hrvatski standardni jezik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50292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286000" cy="4953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800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05000"/>
            <a:ext cx="69342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GEOGRAFIJA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Poticati interes učenika za geografiju i proširenje sadržaja iz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redovne nastave. Upoznati učenike s ekološkim problemima svijeta,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važnošću i mogućnostima očuvanja okoliša za zdravlje i kvalitetan život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sada i u budućnosti.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Priprema učenika za sudjelovanje na natjecanjima znanja iz geografije.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Zainteresirani učenici 6.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MIRJANA PERIŠIĆ, prof. geografije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učionicama i na terenu.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 sat tjedno tijekom školske godine.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Sudjelovanje u prigodnim obilježavanjima, izložbe, izrade plakata.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8E9CFF-D6E9-489C-BAA5-27979C73D9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61623"/>
            <a:ext cx="2521598" cy="20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1544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490" y="149352"/>
            <a:ext cx="5257800" cy="13716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2819400" cy="4800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2057400"/>
            <a:ext cx="5867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MATEMATIKA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 kroz igru uz različite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didaktičke materijale. Razvijanje sposobnosti apstraktnog mišljenja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logičkog rasuđivanja, razvoj koncentracije, mašte i stvaralačkog mišljenja.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Izgradnja natjecateljskog duha i poticanje samostalnog istraživanja.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nadarenim i zainteresiranim učenicima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RAJKA KLICPER, prof. matematike – 5. i  7. razredi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 uspješne učenike organizira se natjecanje.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Svaka grupa 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 praćenje učenika.</a:t>
            </a:r>
          </a:p>
        </p:txBody>
      </p:sp>
      <p:pic>
        <p:nvPicPr>
          <p:cNvPr id="57349" name="Picture 10" descr="matema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611" y="152400"/>
            <a:ext cx="255117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7912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667000" cy="44958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43200" y="1905000"/>
            <a:ext cx="6400800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HRVATSKI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Razvijanje ljubavi prema pisanoj riječi, napredno usvajanje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pravopisa i razvijanje kulture govora. Ovladati dodatnim sadržajima iz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gramatike, pravopisa i povijesnog razvoja hrvatskog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se pripremaju  za natjecanje iz hrvatskog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7. i 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6.c – Marko Prpić, prof. hrvatskog jezika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7.r – Sanja </a:t>
            </a:r>
            <a:r>
              <a:rPr lang="hr-HR" sz="1400" dirty="0" err="1"/>
              <a:t>Ilčić</a:t>
            </a:r>
            <a:r>
              <a:rPr lang="hr-HR" sz="1400" dirty="0"/>
              <a:t>,  prof. hrvatskog jezika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8.r – Marijana Krklec, prof. hrvatskog jezika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prostoru škole.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(po potrebi više u vrijeme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priprema za natjecanje)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1445" name="Picture 7" descr="knjige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276" y="135294"/>
            <a:ext cx="2258008" cy="169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791200" cy="12192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2286000" cy="5181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3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3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524000"/>
            <a:ext cx="7086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NJEMAČKI 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Ovladati dodatnim sadržajima iz  gramatike i pravopisa njemačkog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se pripremaju  za natjecanje iz njemačkog jezika.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6.c odjela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Neda Vidaković Svrtan, prof. njem. j.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prostoru škole ili </a:t>
            </a:r>
            <a:r>
              <a:rPr lang="hr-HR" sz="1400" dirty="0" err="1"/>
              <a:t>online</a:t>
            </a:r>
            <a:r>
              <a:rPr lang="hr-HR" sz="1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 (po potrebi više u vrijeme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priprema za natjecanje)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Postignuća učenika na natjecanjima te individualno opisno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praćenje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3285767" cy="163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4876800" cy="16002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286000" cy="46482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905000"/>
            <a:ext cx="7010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BIOLOGIJA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Proširiti znanja redovne nastave  biologije, razvijati stvaralačko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mišljenje u problemskim zadacima i primjenjivanje znanja u novim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situacijama.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zainteresiranim učenicima  7. i  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DIANA CEROVEC, prof.  biologije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provodi u kabinetu biologije u školi kroz izvođenje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pokusa i ostale oblike praktičnog rada i povremene goste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predavače. Uz to posjećuje se Tjedan mozga i  radionice u Botaničkom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ZOO vrtu. Najbolji učenici sudjeluju na natjecanjima znanja od školske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razine na više.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Svaka grupa 1 sat tjedno tijekom školske godine – 35 sati godišnje.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Ulaznice za događanja i neke radionice.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uspješnosti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192" y="76200"/>
            <a:ext cx="32310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5486400" cy="1173162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DODATNA 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514600" cy="4800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dodatne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71800" y="1828800"/>
            <a:ext cx="5410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KEMIJA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Proširivanje sadržaja redovne nastave.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 je namijenjen nadarenim učenicima 8. razreda koji 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pripremaju za natjecanja.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LIDIJA GMAJNIČKI, prof. kemije i biologije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Nastava se održava u učioničkom prostoru škole.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Za uspješne učenike organizira se školsko natjecanje.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 sat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dodatnih troškova.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Individualno opisno praćenje učenika i uspješnost na natjecanjima.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"/>
            <a:ext cx="2914650" cy="219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686800" cy="5715000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marL="54610">
              <a:defRPr/>
            </a:pP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 IZBORNA NASTAVA</a:t>
            </a: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INFORMATIKA</a:t>
            </a: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provodi se u svim odjelima </a:t>
            </a: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od 1. do 4., 7. i 8. razreda</a:t>
            </a: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58706"/>
            <a:ext cx="46374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924800" cy="381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IZBORNI  PREDMETI </a:t>
            </a:r>
          </a:p>
        </p:txBody>
      </p:sp>
      <p:graphicFrame>
        <p:nvGraphicFramePr>
          <p:cNvPr id="61528" name="Group 8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5166058"/>
              </p:ext>
            </p:extLst>
          </p:nvPr>
        </p:nvGraphicFramePr>
        <p:xfrm>
          <a:off x="76200" y="762000"/>
          <a:ext cx="8077199" cy="6020834"/>
        </p:xfrm>
        <a:graphic>
          <a:graphicData uri="http://schemas.openxmlformats.org/drawingml/2006/table">
            <a:tbl>
              <a:tblPr/>
              <a:tblGrid>
                <a:gridCol w="88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  <a:endParaRPr kumimoji="0" lang="sr-Latn-C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703300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Engleski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Njemački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Talijanski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Vjeronauk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562600" cy="16764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IZBORNA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96416" y="1828800"/>
            <a:ext cx="2590800" cy="47625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828800"/>
            <a:ext cx="5791200" cy="487680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NJEMAČKI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Savladavanje jezika i razvoj komunikacijskih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vještina na njemačkom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učenje njemačkog jezika od 4. – 8. razreda. Za najuspješnije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učenike organizira se natjecanje u 8. razredu.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NEDA SVRTAN, prof. njemačkog jezika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održava online ili u učioničkom prostoru škole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izvan rasporeda redovne nastave.</a:t>
            </a: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tjedno, 70 sati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Dodatno financiranje nije potrebno.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prosjek općeg uspjeha i upisuje se u svjedodžbu učenika.</a:t>
            </a:r>
          </a:p>
        </p:txBody>
      </p:sp>
      <p:pic>
        <p:nvPicPr>
          <p:cNvPr id="67589" name="Picture 6" descr="Njemacka-zastava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2057400" cy="18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5181600" cy="1905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IZBORNA NASTAVA  </a:t>
            </a: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362200" cy="48768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905000"/>
            <a:ext cx="6019800" cy="47244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TALIJANSKI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Savladavanje jezika i razvoj komunikacijskih vještina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talijanskom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učenje talijanskog jezika od 4. – 8.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MARIJA RADOVIĆ, magistra edukacije povijesti i magistra talijanske filologije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održava u učioničkom prostoru škole izvan rasporeda redovne nastave.</a:t>
            </a: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Nema dodatnih troškova.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prosjek općeg uspjeha i upisuje se u svjedodžbu učenika.</a:t>
            </a:r>
          </a:p>
        </p:txBody>
      </p:sp>
      <p:pic>
        <p:nvPicPr>
          <p:cNvPr id="7" name="Picture 5" descr="A red and green flag&#10;&#10;Description automatically generated with medium confidence">
            <a:extLst>
              <a:ext uri="{FF2B5EF4-FFF2-40B4-BE49-F238E27FC236}">
                <a16:creationId xmlns:a16="http://schemas.microsoft.com/office/drawing/2014/main" id="{33B5D08B-DDBE-D845-967F-2FD2D05F9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8301" y="262003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458200" cy="6172200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r>
              <a:rPr lang="hr-HR" sz="2400" dirty="0"/>
              <a:t>Odgajati i obrazovati učenike u skladu s općim kulturnim i civilizacijskim vrijednostima, ljudskim pravima i obvezama djece, osposobiti ih za življenje u multikulturalnom svijetu,</a:t>
            </a:r>
          </a:p>
          <a:p>
            <a:pPr>
              <a:buNone/>
            </a:pPr>
            <a:r>
              <a:rPr lang="hr-HR" sz="2400" dirty="0"/>
              <a:t>    za poštivanje različitosti i snošljivost, te za odgovorno sudjelovanje u demokratskom razvoju društva</a:t>
            </a:r>
          </a:p>
          <a:p>
            <a:pPr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Osigurati učenicima stjecanje temeljnih i strukovnih kompetencija, osposobiti ih za život i rad u promjenjivu društveno-kulturnom kontekstu prema zahtjevima tržišnog gospodarstva, suvremenih informacijsko-komunikacijskih tehnologija i znanstvenih spoznaja te dostignuća</a:t>
            </a:r>
          </a:p>
          <a:p>
            <a:pPr eaLnBrk="1" hangingPunct="1"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Poticati i razvijati samostalnost, samopouzdanje, </a:t>
            </a:r>
          </a:p>
          <a:p>
            <a:pPr eaLnBrk="1" hangingPunct="1">
              <a:buNone/>
            </a:pPr>
            <a:r>
              <a:rPr lang="hr-HR" sz="2400" dirty="0"/>
              <a:t>    odgovornost i kreativnost učenika</a:t>
            </a:r>
          </a:p>
          <a:p>
            <a:pPr eaLnBrk="1" hangingPunct="1"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Osposobiti učenike za cjeloživotno učenje.</a:t>
            </a: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953000" cy="1630362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IZBORNA NASTAVA 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2743200" cy="49530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600200"/>
            <a:ext cx="6705600" cy="52578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ENGLESKI JEZIK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Savladavanje jezika i razvoj komunikacijskih vještina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engleskom jeziku.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s posebnim interesima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učenje engleskog jezika a koji taj jezik ne uče kao redovni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predmet. Izborni program je ponuđen  6.c odjelu.</a:t>
            </a:r>
          </a:p>
          <a:p>
            <a:pPr>
              <a:lnSpc>
                <a:spcPct val="80000"/>
              </a:lnSpc>
              <a:buNone/>
            </a:pPr>
            <a:endParaRPr lang="hr-HR" sz="28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MARTINA GRILEK, prof. engl.  jezika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održava online ili u učioničkom prostoru škole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izvan rasporeda redovne nastave.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 prosjek općeg uspjeha i upisuje se u svjedodžbu učenika.</a:t>
            </a:r>
          </a:p>
        </p:txBody>
      </p:sp>
      <p:pic>
        <p:nvPicPr>
          <p:cNvPr id="69637" name="Picture 10" descr="bigb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"/>
            <a:ext cx="2038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86400" cy="6858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IZBORNA NASTAVA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2362200" cy="5791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izborne 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143000"/>
            <a:ext cx="6324600" cy="5715000"/>
          </a:xfrm>
        </p:spPr>
        <p:txBody>
          <a:bodyPr vert="horz" lIns="91440" tIns="45720" rIns="91440" bIns="45720" anchor="t"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               </a:t>
            </a:r>
            <a:r>
              <a:rPr lang="hr-HR" sz="1600" b="1" u="sng" dirty="0"/>
              <a:t>VJERONAUK - katolički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0" indent="0">
              <a:lnSpc>
                <a:spcPct val="120000"/>
              </a:lnSpc>
              <a:buNone/>
            </a:pPr>
            <a:r>
              <a:rPr lang="hr-HR" sz="1400" dirty="0"/>
              <a:t>Svrha je Katoličkoga vjeronauka u školi omogućiti učenicima sustavno, postupno i što cjelovitije upoznavanje, produbljivanje i usvajanje kršćanskoga nauka i katoličke vjere radi ostvarivanja evanđeoskog poziva na svetost i postignuća pune općeljudske, moralne i kršćanske zrelosti. Učenicima se omogućuje da dublje, istinito i sigurno upoznaju Kristovu osobu i cjelovitost njegova </a:t>
            </a:r>
            <a:r>
              <a:rPr lang="hr-HR" sz="1400" dirty="0" err="1"/>
              <a:t>spasenjskoga</a:t>
            </a:r>
            <a:r>
              <a:rPr lang="hr-HR" sz="1400" dirty="0"/>
              <a:t> navještaja, da svjesno, slobodno i odgovorno, na osobnoj i zajedničkoj razini, dublje upoznaju katoličku vjeru u njezinu učenju, slavljenju i življenju. Da steknu znanje i razumijevanje njezinih evanđeoskih temelja i katoličkoga nauka, odnosa i nauka Katoličke Crkve prema drugim konfesijama, religijama i svjetonazorima. Katolički vjeronauk jednako tako učenicima omogućuje poznavanje povijesnoga hoda, djelovanja i utjecaja Katoličke Crkve na izgradnju ljudskoga društva i kulture i njezina doprinosa razvoju i napretku hrvatskoga i europskih naroda u kulturi, znanosti i školstvu, umjetnosti.</a:t>
            </a:r>
          </a:p>
          <a:p>
            <a:pPr marL="0" indent="0">
              <a:lnSpc>
                <a:spcPct val="120000"/>
              </a:lnSpc>
              <a:buNone/>
            </a:pPr>
            <a:endParaRPr lang="hr-HR" sz="8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Program je namijenjen učenicima 1—8. razreda koji imaju interes.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RUŽICA LICE, vjeroučiteljica –  4.- 8. razredi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DIVNA ĆORIĆ, vjeroučiteljica – 1.- 3. razredi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provodi online ili u učioničkom prostoru škole tijekom ili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Izvan redovnog rasporeda sati. Neki sadržaji realiziraju se van škole u 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obliku terenske  nastave (npr. posjete crkvi, džamiji itd.). Vjeronaučna 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građa u svim godištima oblikovana je u tematske cjeline čime se želi 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ostvariti preglednost cijeloga programa.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 od strane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u prosjek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općeg uspjeha i upisuje se u svjedodžbu učenika.</a:t>
            </a:r>
          </a:p>
        </p:txBody>
      </p:sp>
      <p:pic>
        <p:nvPicPr>
          <p:cNvPr id="73733" name="Picture 5" descr="Open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752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486400" cy="6096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IZBORNA NASTAVA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1676400" cy="5744602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izborne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nastave: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voditelja:</a:t>
            </a:r>
          </a:p>
          <a:p>
            <a:pPr marL="444500" indent="-355600" defTabSz="3492500">
              <a:lnSpc>
                <a:spcPct val="80000"/>
              </a:lnSpc>
              <a:buNone/>
            </a:pPr>
            <a:endParaRPr lang="hr-HR" sz="1400" dirty="0"/>
          </a:p>
          <a:p>
            <a:pPr marL="444500" indent="-355600" defTabSz="3492500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  <a:endParaRPr lang="hr-HR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914400"/>
            <a:ext cx="7543800" cy="5943600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       </a:t>
            </a:r>
            <a:r>
              <a:rPr lang="hr-HR" sz="1600" b="1" u="sng" dirty="0"/>
              <a:t>VJERONAUK-islamski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 islamskog vjeronauka je poticati učenike da osobnom spoznajom,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utemeljenom na saznanjima Božje objave Kur'ana i predaje Poslanika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 err="1"/>
              <a:t>Muhammeda</a:t>
            </a:r>
            <a:r>
              <a:rPr lang="hr-HR" sz="1600" dirty="0"/>
              <a:t>, dođu do uvjerenja o nužnosti postojanja Boga. Samo prisustvo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Islamskog vjeronauka u školi ima za cilj, kroz upoznavanje izvornih načela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vlastite vjere, odgajati djecu i mlade za istinsko dijaloško susretanje s vizijama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mišljenjima onih koji drugačije vjeruju ili uopće ne vjeruju, poštivanje drugih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 s njima, stavljajući u središte egzistencijalne probleme zajedničke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svim  religijama, pa i svim ljudima. Stoga je važno upoznati izvorna načela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svoje vjere  kako bi se suzbile predrasude i zloupotreba vjere koja je za svakog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vjernika nešto uzvišeno i oplemenjujuće.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 je namijenjen učenicima 1—8. razreda koji imaju interes.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 err="1"/>
              <a:t>Elmedina</a:t>
            </a:r>
            <a:r>
              <a:rPr lang="hr-HR" sz="1600" dirty="0"/>
              <a:t> Begović, vanjski suradnik</a:t>
            </a:r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endParaRPr lang="hr-HR" sz="1600" dirty="0"/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Nastava se provodi online ili u učioničkom prostoru škole u 2 skupine (niži 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/>
              <a:t>viši uzrast) izvan redovnog rasporeda sati jednom tjedno u večernjim satima.</a:t>
            </a:r>
            <a:endParaRPr lang="hr-HR" dirty="0"/>
          </a:p>
          <a:p>
            <a:pPr>
              <a:lnSpc>
                <a:spcPct val="80000"/>
              </a:lnSpc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2 sata tjedno tijekom školske godine.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Nije potrebno dodatno financiranje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Postignuća učenika se prate opisnim i ocjenjuju brojčanim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ocjenama kao u redovnoj nastavi te konačna ocjena ulazi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 prosjek općeg uspjeha i upisuje se u svjedodžbu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pic>
        <p:nvPicPr>
          <p:cNvPr id="74757" name="Picture 5" descr="Open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4508" y="0"/>
            <a:ext cx="1573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 rot="10800000" flipV="1">
            <a:off x="6688681" y="6382003"/>
            <a:ext cx="1611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Organization Chart 33"/>
          <p:cNvGrpSpPr>
            <a:grpSpLocks noChangeAspect="1"/>
          </p:cNvGrpSpPr>
          <p:nvPr/>
        </p:nvGrpSpPr>
        <p:grpSpPr bwMode="auto">
          <a:xfrm>
            <a:off x="304800" y="381000"/>
            <a:ext cx="7620000" cy="5334000"/>
            <a:chOff x="432" y="1183"/>
            <a:chExt cx="2937" cy="689"/>
          </a:xfrm>
        </p:grpSpPr>
        <p:cxnSp>
          <p:nvCxnSpPr>
            <p:cNvPr id="75780" name="_s34858"/>
            <p:cNvCxnSpPr>
              <a:cxnSpLocks noChangeShapeType="1"/>
              <a:endCxn id="75783" idx="2"/>
            </p:cNvCxnSpPr>
            <p:nvPr/>
          </p:nvCxnSpPr>
          <p:spPr bwMode="auto">
            <a:xfrm flipV="1">
              <a:off x="1901" y="1486"/>
              <a:ext cx="0" cy="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81" name="_s34855"/>
            <p:cNvCxnSpPr>
              <a:cxnSpLocks noChangeShapeType="1"/>
              <a:stCxn id="75785" idx="0"/>
              <a:endCxn id="75783" idx="2"/>
            </p:cNvCxnSpPr>
            <p:nvPr/>
          </p:nvCxnSpPr>
          <p:spPr bwMode="auto">
            <a:xfrm rot="16200000" flipV="1">
              <a:off x="2356" y="1031"/>
              <a:ext cx="98" cy="10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5782" name="_s34854"/>
            <p:cNvCxnSpPr>
              <a:cxnSpLocks noChangeShapeType="1"/>
              <a:stCxn id="75784" idx="0"/>
              <a:endCxn id="75783" idx="2"/>
            </p:cNvCxnSpPr>
            <p:nvPr/>
          </p:nvCxnSpPr>
          <p:spPr bwMode="auto">
            <a:xfrm rot="5400000" flipH="1" flipV="1">
              <a:off x="1333" y="1017"/>
              <a:ext cx="98" cy="10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5783" name="_s34850"/>
            <p:cNvSpPr>
              <a:spLocks noChangeArrowheads="1"/>
            </p:cNvSpPr>
            <p:nvPr/>
          </p:nvSpPr>
          <p:spPr bwMode="auto">
            <a:xfrm>
              <a:off x="1316" y="1183"/>
              <a:ext cx="1169" cy="30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800" dirty="0">
                  <a:solidFill>
                    <a:schemeClr val="accent2">
                      <a:lumMod val="75000"/>
                    </a:schemeClr>
                  </a:solidFill>
                </a:rPr>
                <a:t>IZVANUČIONIČKA </a:t>
              </a:r>
            </a:p>
            <a:p>
              <a:r>
                <a:rPr lang="hr-HR" sz="1800" dirty="0">
                  <a:solidFill>
                    <a:schemeClr val="accent2">
                      <a:lumMod val="75000"/>
                    </a:schemeClr>
                  </a:solidFill>
                </a:rPr>
                <a:t>NASTAVA</a:t>
              </a:r>
            </a:p>
          </p:txBody>
        </p:sp>
        <p:sp>
          <p:nvSpPr>
            <p:cNvPr id="75784" name="_s34851"/>
            <p:cNvSpPr>
              <a:spLocks noChangeArrowheads="1"/>
            </p:cNvSpPr>
            <p:nvPr/>
          </p:nvSpPr>
          <p:spPr bwMode="auto">
            <a:xfrm>
              <a:off x="432" y="15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2000" b="0" dirty="0">
                  <a:solidFill>
                    <a:schemeClr val="accent2">
                      <a:lumMod val="75000"/>
                    </a:schemeClr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MUZEJI, </a:t>
              </a:r>
            </a:p>
            <a:p>
              <a:r>
                <a:rPr lang="hr-HR" sz="2000" b="0" dirty="0">
                  <a:solidFill>
                    <a:schemeClr val="accent2">
                      <a:lumMod val="75000"/>
                    </a:schemeClr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IZLOŽBE</a:t>
              </a:r>
            </a:p>
          </p:txBody>
        </p:sp>
        <p:sp>
          <p:nvSpPr>
            <p:cNvPr id="75785" name="_s34852"/>
            <p:cNvSpPr>
              <a:spLocks noChangeArrowheads="1"/>
            </p:cNvSpPr>
            <p:nvPr/>
          </p:nvSpPr>
          <p:spPr bwMode="auto">
            <a:xfrm>
              <a:off x="2448" y="1584"/>
              <a:ext cx="921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800" b="0" dirty="0">
                  <a:solidFill>
                    <a:schemeClr val="accent2">
                      <a:lumMod val="75000"/>
                    </a:schemeClr>
                  </a:solidFill>
                </a:rPr>
                <a:t>DRUGI OBLICI </a:t>
              </a:r>
            </a:p>
            <a:p>
              <a:endParaRPr lang="hr-HR" sz="1800" b="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hr-HR" sz="2000" b="0" dirty="0">
                  <a:solidFill>
                    <a:schemeClr val="accent2">
                      <a:lumMod val="75000"/>
                    </a:schemeClr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IZVANUČIONIČKE</a:t>
              </a:r>
            </a:p>
            <a:p>
              <a:r>
                <a:rPr lang="hr-HR" sz="2000" b="0" dirty="0">
                  <a:solidFill>
                    <a:schemeClr val="accent2">
                      <a:lumMod val="75000"/>
                    </a:schemeClr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NASTAVE</a:t>
              </a:r>
            </a:p>
            <a:p>
              <a:endParaRPr lang="hr-HR" sz="2000" b="0" dirty="0">
                <a:solidFill>
                  <a:schemeClr val="accent2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5786" name="_s34857"/>
            <p:cNvSpPr>
              <a:spLocks noChangeArrowheads="1"/>
            </p:cNvSpPr>
            <p:nvPr/>
          </p:nvSpPr>
          <p:spPr bwMode="auto">
            <a:xfrm>
              <a:off x="1449" y="15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2000" b="0" dirty="0">
                  <a:solidFill>
                    <a:schemeClr val="accent2">
                      <a:lumMod val="75000"/>
                    </a:schemeClr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KAZALIŠTE</a:t>
              </a:r>
            </a:p>
          </p:txBody>
        </p:sp>
      </p:grpSp>
      <p:sp>
        <p:nvSpPr>
          <p:cNvPr id="75779" name="Text Box 43"/>
          <p:cNvSpPr txBox="1">
            <a:spLocks noChangeArrowheads="1"/>
          </p:cNvSpPr>
          <p:nvPr/>
        </p:nvSpPr>
        <p:spPr bwMode="auto">
          <a:xfrm>
            <a:off x="6696393" y="6336363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rgbClr val="00B050"/>
                </a:solidFill>
                <a:latin typeface="Antique Olive Compact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en-US" sz="1200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l">
              <a:defRPr/>
            </a:pPr>
            <a:r>
              <a:rPr lang="hr-HR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TERENSKA NASTAVA U MUZEJIMA,GALERIJAMA</a:t>
            </a:r>
          </a:p>
          <a:p>
            <a:pPr algn="l">
              <a:defRPr/>
            </a:pPr>
            <a:r>
              <a:rPr lang="hr-HR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NA IZLOŽBAMA</a:t>
            </a:r>
          </a:p>
          <a:p>
            <a:pPr algn="l">
              <a:defRPr/>
            </a:pPr>
            <a:br>
              <a:rPr lang="hr-HR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Ciljevi programa: Razvijati kod djece navike kulturnog ponašanja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 javnoj ustanovi. Percipirati postavu izložaka te usvojiti osnovne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pojmove vezane uz izložbu, muzej, djelatnost muzeja i vrstu eksponata.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Namjena programa: Svi učenici škole.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Voditelji i organizatori: učitelji i pedagoginja škole.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Način realizacije: Program se provodi u sklopu nastave prema najavi posjete muzeju, izložbi. </a:t>
            </a:r>
          </a:p>
          <a:p>
            <a:pPr algn="l">
              <a:defRPr/>
            </a:pP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Učenici 1.-4. razreda prevoze se autobusom a učenici 5.-8. razreda javnim prijevozom. </a:t>
            </a:r>
          </a:p>
          <a:p>
            <a:pPr algn="l">
              <a:defRPr/>
            </a:pP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Uz posjete se po mogućnosti organiziraju radionice za praktičan rad učenika.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Vremenski okvir: svaki odjel škole tijekom godine posjeti 3 do 4 muzeja, galerije ili izložbe.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Troškovnik: Prijevoz učenika i ulaznice financiraju roditelji uz unaprijed potpisanu suglasnost. </a:t>
            </a:r>
            <a:b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Način vrjednovanja: Individualno opisno praćenje učenika.</a:t>
            </a:r>
          </a:p>
          <a:p>
            <a:pPr algn="l">
              <a:defRPr/>
            </a:pPr>
            <a:br>
              <a:rPr lang="hr-HR" b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 razredi: Školski muzej,  Etnografski muzej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razredi: MSU, Etnografski, Školski muzej, 7. kontinent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razredi: Muzej Grada Zagreba, MSU, posjet župi M.B.L.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razredi: Muzej evolucije </a:t>
            </a:r>
            <a:r>
              <a:rPr lang="hr-HR" sz="1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Hušnjakovo</a:t>
            </a: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  Muzej Trakošćan, 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5. – 8. razredi: Zvjezdarnica,  Prirodoslovni muzej, Festival znanosti, Arheološki muzej,</a:t>
            </a:r>
          </a:p>
          <a:p>
            <a:pPr algn="l">
              <a:defRPr/>
            </a:pP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Povijesni muzej, Tehnički muzej, Galerije s izložbama fotografija, Moderna galerija,</a:t>
            </a:r>
          </a:p>
          <a:p>
            <a:pPr algn="l">
              <a:defRPr/>
            </a:pP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Muzej domovinskog rata u Vukovaru</a:t>
            </a:r>
            <a:b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1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hr-HR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r-HR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r-HR" sz="1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2389253" cy="15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795"/>
            <a:ext cx="8077200" cy="4401205"/>
          </a:xfrm>
        </p:spPr>
        <p:txBody>
          <a:bodyPr vert="horz" wrap="square" lIns="91440" tIns="45720" rIns="91440" bIns="45720" anchor="b">
            <a:spAutoFit/>
          </a:bodyPr>
          <a:lstStyle/>
          <a:p>
            <a:pPr marL="54610" algn="l">
              <a:defRPr/>
            </a:pP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KAZALIŠNE  PREDSTAVE,  KONCERTI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Ciljevi programa:   Razvijati kod djece navike kulturnog ponašanja u kazalištu ili koncertnoj dvorani. Osposobiti učenike za komunikaciju s medijima i usvajanje osnovnih pojmova vezanih uz kazalište ili koncertnu dvoranu. Gledanjem predstave ili slušanjem koncerta učenici proširuju znanja iz glazbene , medijske ili kazališne kulture. 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Namjena programa:  Svi učenici škole.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Voditelji i organizatori: učitelji  razredne nastave i hrvatskog jezika, razrednici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Način realizacije: Program se provodi ovisno o ponudi kazališne/koncertne produkcije.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Predstave se odabiru primjereno dobi učenika i programu rada u školi (korelacija s medijskom i glazbenom kulturom). Učenici  se prevoze organiziranim autobusnim prijevozom, što financiraju roditelji uz ulaznicu.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Kazališta: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1.-4. razredi: Zagrebačko kazalište lutaka, Zagrebačko kazalište mladih, Dječje kazalište Dubrava, Žar ptica, Mala scena, KNAP, KD Lisinski, ANIMAFEST</a:t>
            </a:r>
            <a:b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hr-HR" sz="14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</a:rPr>
              <a:t>5.-8. razredi: Zagrebačko kazalište mladih, Komedija, Žar ptica, Kazalište Trešnja,  HNK, Teatar Exit, KNAP,  KD Lisinski</a:t>
            </a:r>
            <a:br>
              <a:rPr lang="hr-HR" sz="1400" b="1" dirty="0">
                <a:latin typeface="+mn-lt"/>
                <a:cs typeface="Arial" pitchFamily="34" charset="0"/>
              </a:rPr>
            </a:br>
            <a:endParaRPr lang="hr-HR" sz="1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76200" y="4876800"/>
            <a:ext cx="6248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Vremenski okvir: Svaki odjel škole tijekom godine posjeti 1 do 2  kazališne predstave.</a:t>
            </a:r>
          </a:p>
          <a:p>
            <a:pPr algn="l" eaLnBrk="0" hangingPunct="0"/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Troškovnik: Prijevoz učenika i ulaznice financiraju roditelji uz unaprijed potpisanu suglasnost. </a:t>
            </a:r>
            <a:br>
              <a:rPr lang="hr-HR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Način vrjednovanja: Učenici kroz razgovor, anketu ili nastavni listić ocjenjuju zanimljivost i poučnost predstave.</a:t>
            </a:r>
            <a:br>
              <a:rPr lang="hr-HR" sz="1400" dirty="0">
                <a:solidFill>
                  <a:schemeClr val="tx1"/>
                </a:solidFill>
                <a:latin typeface="+mn-lt"/>
              </a:rPr>
            </a:br>
            <a:endParaRPr lang="hr-H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7010400" y="6400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>
                <a:solidFill>
                  <a:schemeClr val="tx1"/>
                </a:solidFill>
                <a:latin typeface="Antique Olive Compact" pitchFamily="34" charset="0"/>
                <a:hlinkClick r:id="rId2" action="ppaction://hlinksldjump"/>
              </a:rPr>
              <a:t>Povratak na izbornik</a:t>
            </a:r>
            <a:endParaRPr lang="en-US" sz="1200" b="0">
              <a:solidFill>
                <a:schemeClr val="tx1"/>
              </a:solidFill>
              <a:latin typeface="Antique Olive Compact" pitchFamily="34" charset="0"/>
            </a:endParaRPr>
          </a:p>
        </p:txBody>
      </p:sp>
      <p:pic>
        <p:nvPicPr>
          <p:cNvPr id="32770" name="Picture 2" descr="Slikovni rezultat za kazalište za dje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186" y="4565780"/>
            <a:ext cx="2742961" cy="16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5386245" cy="16764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PROGRAM PROVJERE I OBUKE PLIVANJA UČENIKA OSNOVNIH ŠKOLA grada </a:t>
            </a:r>
            <a:r>
              <a:rPr lang="hr-HR" sz="3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zagreba</a:t>
            </a: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67000"/>
            <a:ext cx="2514600" cy="3886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Organizator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2438400"/>
            <a:ext cx="6934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Učenike 2. i 3. razreda pripremiti za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samostalno plivanje, razvijati zdrave životne navike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Svi učenici 2. razreda i neplivači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Grad Zagreb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Plivalište OŠ Marije Jurić Zagorke, prijevoz autobusom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rujna provjera, obuka po pozivu organizatora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Nema dodatnog financiranja.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Diplome učenicima koji su proplivali na obuci.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AAF6733-3372-4759-AAF5-BA3A035375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"/>
            <a:ext cx="3221017" cy="17930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676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</a:t>
            </a:r>
            <a:b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NASTAVA </a:t>
            </a:r>
            <a:b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1. razred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2514600" cy="4572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752600"/>
            <a:ext cx="7086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NEPOSREDNA OKOLICA ŠKOLE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MAKSIMIR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SEOSKO GOSPODARSTVO</a:t>
            </a: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 neposrednom okolišu te zavičaju.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ljubav prema prirodi i poticati na uočavanje promjena u neposrednom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okolišu. Razvijati  svijest učenika o potrebi zaštite okoliša. Međusobno upoznavanje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učenika i 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1. 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Učitelji 1.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 prema dogovoru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249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63203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676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2. razred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28800"/>
            <a:ext cx="2057400" cy="50292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200" dirty="0"/>
              <a:t> </a:t>
            </a: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752600"/>
            <a:ext cx="6858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MINIPOLIS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dirty="0"/>
              <a:t>SEOSKO GOSPODARSTVO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neposrednom okolišu. Razvijati svijest učenika o potrebi zaštite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okoliša. Međusobno upoznavanje učenika i razvijanje socijalnih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2. 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Učitelji  2.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Tijekom godine prema dogovoru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2530" name="AutoShape 2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MiniPolis za blagdane u lipnju radi po produženom radnom vremenu - MiniPolis 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6" name="Picture 8" descr="MiniPolis - Home |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38400" cy="2438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676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</a:t>
            </a:r>
            <a:b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NASTAVA </a:t>
            </a:r>
            <a:b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3. razred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133600" cy="48006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Ime i prezime 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828800"/>
            <a:ext cx="7086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MAKSIMIR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SEOSKO GOSPODARSTVO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b="1" u="sng" dirty="0"/>
              <a:t>RAZGLED ZAGREBA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Upoznati način života ljudi u užem zavičaju u sadašnjosti i prošlosti.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neposrednom okolišu. Razvijati svijest učenika o potrebi zaštite okoliša.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Međusobno upoznavanje učenika i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Učenici 3.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Učitelji 3.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Tijekom godine prema dogovoru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6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"/>
            <a:ext cx="31019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7"/>
          <p:cNvGrpSpPr>
            <a:grpSpLocks noChangeAspect="1"/>
          </p:cNvGrpSpPr>
          <p:nvPr/>
        </p:nvGrpSpPr>
        <p:grpSpPr bwMode="auto">
          <a:xfrm>
            <a:off x="152400" y="76200"/>
            <a:ext cx="8001000" cy="6629400"/>
            <a:chOff x="1718" y="1205"/>
            <a:chExt cx="2169" cy="21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315" name="_s30852"/>
            <p:cNvSpPr>
              <a:spLocks noChangeShapeType="1"/>
            </p:cNvSpPr>
            <p:nvPr/>
          </p:nvSpPr>
          <p:spPr bwMode="auto">
            <a:xfrm flipH="1" flipV="1">
              <a:off x="2417" y="1843"/>
              <a:ext cx="227" cy="27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16" name="_s30753"/>
            <p:cNvSpPr>
              <a:spLocks noChangeArrowheads="1"/>
            </p:cNvSpPr>
            <p:nvPr/>
          </p:nvSpPr>
          <p:spPr bwMode="auto">
            <a:xfrm>
              <a:off x="2008" y="1404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3" action="ppaction://hlinksldjump"/>
                </a:rPr>
                <a:t>PRODUŽENI</a:t>
              </a:r>
            </a:p>
            <a:p>
              <a:pPr eaLnBrk="0" hangingPunct="0"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3" action="ppaction://hlinksldjump"/>
                </a:rPr>
                <a:t>BORAVAK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17" name="_s30850"/>
            <p:cNvSpPr>
              <a:spLocks noChangeShapeType="1"/>
            </p:cNvSpPr>
            <p:nvPr/>
          </p:nvSpPr>
          <p:spPr bwMode="auto">
            <a:xfrm flipH="1" flipV="1">
              <a:off x="2212" y="2198"/>
              <a:ext cx="348" cy="6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18" name="_s30743"/>
            <p:cNvSpPr>
              <a:spLocks noChangeArrowheads="1"/>
            </p:cNvSpPr>
            <p:nvPr/>
          </p:nvSpPr>
          <p:spPr bwMode="auto">
            <a:xfrm>
              <a:off x="1718" y="1907"/>
              <a:ext cx="537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hr-HR" b="0" dirty="0">
                <a:solidFill>
                  <a:schemeClr val="tx1"/>
                </a:solidFill>
                <a:hlinkClick r:id="rId4" action="ppaction://hlinksldjump"/>
              </a:endParaRPr>
            </a:p>
            <a:p>
              <a:pPr>
                <a:defRPr/>
              </a:pPr>
              <a:r>
                <a:rPr lang="hr-HR" u="sng" dirty="0">
                  <a:solidFill>
                    <a:schemeClr val="tx1"/>
                  </a:solidFill>
                  <a:hlinkClick r:id="rId4" action="ppaction://hlinksldjump"/>
                </a:rPr>
                <a:t> ŠKOLSKA ZADRUGA </a:t>
              </a:r>
            </a:p>
            <a:p>
              <a:pPr>
                <a:defRPr/>
              </a:pPr>
              <a:r>
                <a:rPr lang="hr-HR" u="sng" dirty="0">
                  <a:solidFill>
                    <a:schemeClr val="tx1"/>
                  </a:solidFill>
                  <a:hlinkClick r:id="rId4" action="ppaction://hlinksldjump"/>
                </a:rPr>
                <a:t>I  ŠPORTSKI </a:t>
              </a:r>
            </a:p>
            <a:p>
              <a:pPr>
                <a:defRPr/>
              </a:pPr>
              <a:r>
                <a:rPr lang="hr-HR" u="sng" dirty="0">
                  <a:solidFill>
                    <a:schemeClr val="tx1"/>
                  </a:solidFill>
                  <a:hlinkClick r:id="rId4" action="ppaction://hlinksldjump"/>
                </a:rPr>
                <a:t>KLUB</a:t>
              </a:r>
              <a:endParaRPr lang="hr-HR" u="sng" dirty="0">
                <a:solidFill>
                  <a:schemeClr val="hlink"/>
                </a:solidFill>
              </a:endParaRPr>
            </a:p>
            <a:p>
              <a:pPr>
                <a:defRPr/>
              </a:pPr>
              <a:endParaRPr lang="hr-HR" sz="1200" b="0" dirty="0">
                <a:solidFill>
                  <a:schemeClr val="hlink"/>
                </a:solidFill>
              </a:endParaRPr>
            </a:p>
          </p:txBody>
        </p:sp>
        <p:sp>
          <p:nvSpPr>
            <p:cNvPr id="13319" name="_s30849"/>
            <p:cNvSpPr>
              <a:spLocks noChangeShapeType="1"/>
            </p:cNvSpPr>
            <p:nvPr/>
          </p:nvSpPr>
          <p:spPr bwMode="auto">
            <a:xfrm flipH="1">
              <a:off x="2283" y="2425"/>
              <a:ext cx="306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0" name="_s30739"/>
            <p:cNvSpPr>
              <a:spLocks noChangeArrowheads="1"/>
            </p:cNvSpPr>
            <p:nvPr/>
          </p:nvSpPr>
          <p:spPr bwMode="auto">
            <a:xfrm>
              <a:off x="1794" y="2481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hr-HR" sz="1800" u="sng" dirty="0">
                <a:solidFill>
                  <a:schemeClr val="tx1"/>
                </a:solidFill>
                <a:hlinkClick r:id="rId5" action="ppaction://hlinksldjump"/>
              </a:endParaRPr>
            </a:p>
          </p:txBody>
        </p:sp>
        <p:sp>
          <p:nvSpPr>
            <p:cNvPr id="13321" name="_s30848"/>
            <p:cNvSpPr>
              <a:spLocks noChangeShapeType="1"/>
            </p:cNvSpPr>
            <p:nvPr/>
          </p:nvSpPr>
          <p:spPr bwMode="auto">
            <a:xfrm flipH="1">
              <a:off x="2597" y="2534"/>
              <a:ext cx="121" cy="33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2" name="_s30735"/>
            <p:cNvSpPr>
              <a:spLocks noChangeArrowheads="1"/>
            </p:cNvSpPr>
            <p:nvPr/>
          </p:nvSpPr>
          <p:spPr bwMode="auto">
            <a:xfrm>
              <a:off x="2264" y="2852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6" action="ppaction://hlinksldjump"/>
                </a:rPr>
                <a:t>IZVANUČIONIČKA</a:t>
              </a:r>
            </a:p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6" action="ppaction://hlinksldjump"/>
                </a:rPr>
                <a:t>NASTAVA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3" name="_s30847"/>
            <p:cNvSpPr>
              <a:spLocks noChangeShapeType="1"/>
            </p:cNvSpPr>
            <p:nvPr/>
          </p:nvSpPr>
          <p:spPr bwMode="auto">
            <a:xfrm>
              <a:off x="2887" y="2534"/>
              <a:ext cx="121" cy="33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4" name="_s30749"/>
            <p:cNvSpPr>
              <a:spLocks noChangeArrowheads="1"/>
            </p:cNvSpPr>
            <p:nvPr/>
          </p:nvSpPr>
          <p:spPr bwMode="auto">
            <a:xfrm>
              <a:off x="2845" y="2852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7" action="ppaction://hlinksldjump"/>
                </a:rPr>
                <a:t>PREVENTIVNI</a:t>
              </a:r>
            </a:p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7" action="ppaction://hlinksldjump"/>
                </a:rPr>
                <a:t>PROGRAMI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5" name="_s30846"/>
            <p:cNvSpPr>
              <a:spLocks noChangeShapeType="1"/>
            </p:cNvSpPr>
            <p:nvPr/>
          </p:nvSpPr>
          <p:spPr bwMode="auto">
            <a:xfrm>
              <a:off x="3016" y="2425"/>
              <a:ext cx="307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6" name="_s30733"/>
            <p:cNvSpPr>
              <a:spLocks noChangeArrowheads="1"/>
            </p:cNvSpPr>
            <p:nvPr/>
          </p:nvSpPr>
          <p:spPr bwMode="auto">
            <a:xfrm>
              <a:off x="3292" y="2491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rgbClr val="00B050"/>
                  </a:solidFill>
                  <a:hlinkClick r:id="rId8" action="ppaction://hlinksldjump"/>
                </a:rPr>
                <a:t>DOPUNSKA </a:t>
              </a:r>
            </a:p>
            <a:p>
              <a:pPr>
                <a:defRPr/>
              </a:pPr>
              <a:r>
                <a:rPr lang="hr-HR" sz="1800" u="sng" dirty="0">
                  <a:solidFill>
                    <a:srgbClr val="00B050"/>
                  </a:solidFill>
                  <a:hlinkClick r:id="rId8" action="ppaction://hlinksldjump"/>
                </a:rPr>
                <a:t>NASTAVA</a:t>
              </a:r>
              <a:endParaRPr lang="hr-HR" sz="1800" u="sng" dirty="0">
                <a:solidFill>
                  <a:srgbClr val="00B050"/>
                </a:solidFill>
              </a:endParaRPr>
            </a:p>
          </p:txBody>
        </p:sp>
        <p:sp>
          <p:nvSpPr>
            <p:cNvPr id="13327" name="_s30845"/>
            <p:cNvSpPr>
              <a:spLocks noChangeShapeType="1"/>
            </p:cNvSpPr>
            <p:nvPr/>
          </p:nvSpPr>
          <p:spPr bwMode="auto">
            <a:xfrm flipV="1">
              <a:off x="3045" y="2197"/>
              <a:ext cx="349" cy="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28" name="_s30731"/>
            <p:cNvSpPr>
              <a:spLocks noChangeArrowheads="1"/>
            </p:cNvSpPr>
            <p:nvPr/>
          </p:nvSpPr>
          <p:spPr bwMode="auto">
            <a:xfrm>
              <a:off x="3391" y="1906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9" action="ppaction://hlinksldjump"/>
                </a:rPr>
                <a:t>DODATNA </a:t>
              </a:r>
            </a:p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9" action="ppaction://hlinksldjump"/>
                </a:rPr>
                <a:t>NASTAVA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29" name="_s30844"/>
            <p:cNvSpPr>
              <a:spLocks noChangeShapeType="1"/>
            </p:cNvSpPr>
            <p:nvPr/>
          </p:nvSpPr>
          <p:spPr bwMode="auto">
            <a:xfrm flipV="1">
              <a:off x="2961" y="1841"/>
              <a:ext cx="227" cy="27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30" name="_s30747"/>
            <p:cNvSpPr>
              <a:spLocks noChangeArrowheads="1"/>
            </p:cNvSpPr>
            <p:nvPr/>
          </p:nvSpPr>
          <p:spPr bwMode="auto">
            <a:xfrm>
              <a:off x="3100" y="1403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rgbClr val="00B050"/>
                  </a:solidFill>
                  <a:hlinkClick r:id="rId10" action="ppaction://hlinksldjump"/>
                </a:rPr>
                <a:t>ŠKOLSKA</a:t>
              </a:r>
            </a:p>
            <a:p>
              <a:pPr>
                <a:defRPr/>
              </a:pPr>
              <a:r>
                <a:rPr lang="hr-HR" sz="1800" u="sng" dirty="0">
                  <a:solidFill>
                    <a:srgbClr val="00B050"/>
                  </a:solidFill>
                  <a:hlinkClick r:id="rId10" action="ppaction://hlinksldjump"/>
                </a:rPr>
                <a:t>KNJIŽNICA</a:t>
              </a:r>
              <a:endParaRPr lang="hr-HR" sz="1800" u="sng" dirty="0">
                <a:solidFill>
                  <a:srgbClr val="00B050"/>
                </a:solidFill>
              </a:endParaRPr>
            </a:p>
          </p:txBody>
        </p:sp>
        <p:sp>
          <p:nvSpPr>
            <p:cNvPr id="13331" name="_s30843"/>
            <p:cNvSpPr>
              <a:spLocks noChangeShapeType="1"/>
            </p:cNvSpPr>
            <p:nvPr/>
          </p:nvSpPr>
          <p:spPr bwMode="auto">
            <a:xfrm flipV="1">
              <a:off x="2802" y="1701"/>
              <a:ext cx="0" cy="35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32" name="_s30729"/>
            <p:cNvSpPr>
              <a:spLocks noChangeArrowheads="1"/>
            </p:cNvSpPr>
            <p:nvPr/>
          </p:nvSpPr>
          <p:spPr bwMode="auto">
            <a:xfrm>
              <a:off x="2529" y="1205"/>
              <a:ext cx="545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11" action="ppaction://hlinksldjump"/>
                </a:rPr>
                <a:t>IZVANNASTAVNE</a:t>
              </a:r>
            </a:p>
            <a:p>
              <a:pPr>
                <a:defRPr/>
              </a:pPr>
              <a:r>
                <a:rPr lang="hr-HR" sz="1800" u="sng" dirty="0">
                  <a:solidFill>
                    <a:schemeClr val="tx1"/>
                  </a:solidFill>
                  <a:hlinkClick r:id="rId11" action="ppaction://hlinksldjump"/>
                </a:rPr>
                <a:t>AKTIVNOSTI</a:t>
              </a:r>
              <a:endParaRPr lang="hr-HR" sz="1800" u="sng" dirty="0">
                <a:solidFill>
                  <a:schemeClr val="tx1"/>
                </a:solidFill>
              </a:endParaRPr>
            </a:p>
          </p:txBody>
        </p:sp>
        <p:sp>
          <p:nvSpPr>
            <p:cNvPr id="13333" name="_s30728"/>
            <p:cNvSpPr>
              <a:spLocks noChangeArrowheads="1"/>
            </p:cNvSpPr>
            <p:nvPr/>
          </p:nvSpPr>
          <p:spPr bwMode="auto">
            <a:xfrm>
              <a:off x="2554" y="2055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ŠKOLSKI</a:t>
              </a:r>
            </a:p>
            <a:p>
              <a:pPr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KURIKULUM</a:t>
              </a:r>
            </a:p>
            <a:p>
              <a:pPr>
                <a:defRPr/>
              </a:pPr>
              <a:r>
                <a:rPr lang="hr-HR" sz="2000" dirty="0">
                  <a:solidFill>
                    <a:schemeClr val="tx1"/>
                  </a:solidFill>
                </a:rPr>
                <a:t> 2021./2022.</a:t>
              </a:r>
              <a:endParaRPr lang="hr-HR" sz="2000" dirty="0">
                <a:solidFill>
                  <a:schemeClr val="hlink"/>
                </a:solidFill>
              </a:endParaRPr>
            </a:p>
          </p:txBody>
        </p:sp>
        <p:sp>
          <p:nvSpPr>
            <p:cNvPr id="23" name="_s30739"/>
            <p:cNvSpPr>
              <a:spLocks noChangeArrowheads="1"/>
            </p:cNvSpPr>
            <p:nvPr/>
          </p:nvSpPr>
          <p:spPr bwMode="auto">
            <a:xfrm>
              <a:off x="1794" y="2481"/>
              <a:ext cx="496" cy="496"/>
            </a:xfrm>
            <a:prstGeom prst="ellipse">
              <a:avLst/>
            </a:prstGeom>
            <a:grpFill/>
            <a:ln>
              <a:headEnd/>
              <a:tailEnd/>
            </a:ln>
            <a:effectLst>
              <a:glow rad="139700">
                <a:schemeClr val="accent5">
                  <a:lumMod val="60000"/>
                  <a:lumOff val="40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hr-HR" dirty="0">
                <a:highlight>
                  <a:srgbClr val="FFFFCC"/>
                </a:highlight>
                <a:hlinkClick r:id="rId5" action="ppaction://hlinksldjump"/>
              </a:endParaRPr>
            </a:p>
          </p:txBody>
        </p:sp>
      </p:grpSp>
      <p:sp>
        <p:nvSpPr>
          <p:cNvPr id="25" name="Pravokutnik 24"/>
          <p:cNvSpPr/>
          <p:nvPr/>
        </p:nvSpPr>
        <p:spPr>
          <a:xfrm>
            <a:off x="596865" y="4468991"/>
            <a:ext cx="14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800" u="sng" dirty="0">
                <a:solidFill>
                  <a:schemeClr val="tx1"/>
                </a:solidFill>
                <a:latin typeface="+mn-lt"/>
                <a:hlinkClick r:id="rId12" action="ppaction://hlinksldjump"/>
              </a:rPr>
              <a:t>IZBORNA</a:t>
            </a:r>
          </a:p>
          <a:p>
            <a:pPr>
              <a:defRPr/>
            </a:pPr>
            <a:r>
              <a:rPr lang="hr-HR" sz="1800" u="sng" dirty="0">
                <a:solidFill>
                  <a:schemeClr val="tx1"/>
                </a:solidFill>
                <a:latin typeface="+mn-lt"/>
                <a:hlinkClick r:id="rId12" action="ppaction://hlinksldjump"/>
              </a:rPr>
              <a:t>NASTAVA</a:t>
            </a:r>
            <a:endParaRPr lang="hr-HR" sz="1800" u="sng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676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NASTAVA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4. razred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514600" cy="47244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600200"/>
            <a:ext cx="7086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KRAPINA I TRAKOŠĆAN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MAKSIMIR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BOTANIČKI VRT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PARK ZNANOSTI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užem zavičaju u sadašnjosti i prošlosti.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 4.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Učitelji  4. razreda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Putovanja se ugovaraju u skladu s Pravilnikom o putovanjima učenika.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 prema dogovoru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 odabrane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5603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410200" cy="9144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5. razred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2743200" cy="5181600"/>
          </a:xfrm>
        </p:spPr>
        <p:txBody>
          <a:bodyPr>
            <a:normAutofit fontScale="92500"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600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447800"/>
            <a:ext cx="7010400" cy="5562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HRVATSKO ZAGORJE- POSJET RADOBOJU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1400" b="1" dirty="0"/>
              <a:t>MUZEJ RADBOA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1400" b="1" dirty="0"/>
              <a:t>GORSKI KOTAR- GOLUBINJAK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Upoznati način života ljudi u zavičaju u sadašnjosti i prošlosti.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okolišu, razvijati osjećaj poštovanja i očuvanja kulturno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povijesnih znamenitosti zavičaja.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5. razreda.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5. razreda.</a:t>
            </a: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 uz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prethodnu pisanu suglasnost roditelja.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 prema dogovoru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odabrane turističke agencije.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 razgovora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učenicima i roditeljima.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0710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37163" cy="1943100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marL="54610" algn="l">
              <a:defRPr/>
            </a:pP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</a:t>
            </a: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NASTAVA</a:t>
            </a:r>
            <a:b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6. RAZRED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2438400" cy="42672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2133600"/>
            <a:ext cx="6781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dirty="0"/>
              <a:t>HRVATSKO ZAGORJE- POSJET RADOBOJU - MUZEJ RADBOA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b="1" dirty="0"/>
              <a:t>GORSKI KOTAR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interes za putovanje i otkrivanje.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6.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 6.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Tijekom godine prema dogovoru.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0" name="AutoShape 2" descr="Slikovni rezultat za varaž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Slikovni rezultat za varaž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4" name="Picture 2" descr="C:\Users\9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333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57912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7. razred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667000" cy="46482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905000"/>
            <a:ext cx="6858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RISNJAK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SJEVERNI VELEBIT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interes za putovanje i otkrivanje.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7.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7.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Prema dogovoru.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upitnika, 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 descr="C:\Users\9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333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57912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8. razred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2667000" cy="4648200"/>
          </a:xfrm>
        </p:spPr>
        <p:txBody>
          <a:bodyPr>
            <a:normAutofit lnSpcReduction="10000"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Vremenski okvir: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905000"/>
            <a:ext cx="6858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RISNJAK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MATURALNO PUTOVANJE (eventualno)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interes za putovanje i otkrivanje. 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Razvijati ljubav prema prirodi i poticati na uočavanje promjena u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neposrednom okolišu. Razvijati svijest učenika o potrebi zaštite okoliša.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Međusobno upoznavanje učenika i razvijanje socijalnih vještina.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Prema dogovoru.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upitnika, 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sr-Latn-C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 descr="C:\Users\9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333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3246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8. razred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2743200" cy="4572000"/>
          </a:xfrm>
        </p:spPr>
        <p:txBody>
          <a:bodyPr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81200"/>
            <a:ext cx="6019800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VUKOVAR- dvodnevna terenska nastava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Razvijati interes za upoznavanje ljepota domovine, upoznavanje uspomena Domovinskog rata.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Putovanje se ugovara s odabranom turističkom agencijom.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Besplatan program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022" name="Picture 8" descr="Slikovni rezultat za vuko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00400"/>
            <a:ext cx="1676400" cy="25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32460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IZVANUČIONIČKA NASTAVA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njemački jezik 6.- 8. razred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38400"/>
            <a:ext cx="2743200" cy="4114800"/>
          </a:xfrm>
        </p:spPr>
        <p:txBody>
          <a:bodyPr vert="horz" lIns="91440" tIns="45720" rIns="91440" bIns="45720" anchor="t">
            <a:normAutofit/>
          </a:bodyPr>
          <a:lstStyle/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Naziv 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Ciljevi: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Namjena programa: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Ime i prezime voditelja: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realizacije: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Troškovnik: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Način vrjednovanja:</a:t>
            </a:r>
          </a:p>
          <a:p>
            <a:pPr marL="444500" indent="-355600" defTabSz="349250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2438400"/>
            <a:ext cx="6934200" cy="44196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AUSTRIJA (prema mogućnostima)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Razvijati interes za upoznavanje država njemačkog jezičnog područja.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Vježbati komunikaciju na njemačkom jeziku.</a:t>
            </a:r>
          </a:p>
          <a:p>
            <a:pPr marL="0" indent="0">
              <a:lnSpc>
                <a:spcPct val="80000"/>
              </a:lnSpc>
              <a:buFont typeface="Wingdings 2"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Učenici 6.- 8. razreda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Razrednici  6.- 8. razreda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1400" dirty="0"/>
              <a:t>Putovanje se ugovara s odabranom turističkom agencijom.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Roditelji financiraju troškove prema cjeniku agencije.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Analiza uspješnosti vrši se na temelju anketa, upitnika,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razgovora s učenicima i roditeljima.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2034" name="Picture 2" descr="Au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622980" cy="20574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6324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4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943600" cy="17526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POŠTUJTE NAŠE ZNAKOVE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2438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Način 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Vremenski okvir: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Troškovnik: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2057400"/>
            <a:ext cx="6858000" cy="433965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Preventivni program promicanja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suradnje s policijom i očuvanja sigurnosti djece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u prometu. Promicanje prometne kulture kod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učenika 1. razreda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Odjel prevencije PU zagrebačke- razgovor sa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kontakt policajcem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Razgovor na satu razrednika.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Rujan 2021.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Nema dodatnih troškova. </a:t>
            </a:r>
          </a:p>
        </p:txBody>
      </p:sp>
      <p:pic>
        <p:nvPicPr>
          <p:cNvPr id="9218" name="Picture 2" descr="Slikovni rezultat za sigurno u prometu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905000" cy="2183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828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ZAJEDNO VIŠE MOŽEMO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potprogram MAH 1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(predavanje za učenike)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2366963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predavanja: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Način 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Vremenski okvir: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Troškovnik: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2057400"/>
            <a:ext cx="6934200" cy="449969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Preventivni program promicanja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suradnje s policijom i očuvanja sigurnosti djece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građana u Gradu Zagrebu “ MOGU AKO HOĆU” ili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MAH 1 za učenike 4. razreda.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Odjel prevencije PU zagrebačke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Posjet IV. Policijskoj postaji u Petrovoj ulici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organizirani prijevoz autobusom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(ovisno o epidemiološkoj situaciji)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Nema dodatnih troškova.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Program financira Grad Zagreb.</a:t>
            </a:r>
          </a:p>
        </p:txBody>
      </p:sp>
      <p:pic>
        <p:nvPicPr>
          <p:cNvPr id="93189" name="Picture 7" descr="http://www.mup.hr/UserDocsImages/plakatP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6179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20574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ZAJEDNO VIŠE MOŽEMO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potprogram MAH 2 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(predavanja za roditelje)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1854200" cy="434340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2000" dirty="0"/>
              <a:t>Namjena i </a:t>
            </a:r>
            <a:endParaRPr lang="en-US"/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/>
              <a:t>ciljevi:</a:t>
            </a: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predavanja: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>
              <a:lnSpc>
                <a:spcPct val="80000"/>
              </a:lnSpc>
              <a:buNone/>
            </a:pPr>
            <a:r>
              <a:rPr lang="hr-HR" sz="2000" dirty="0"/>
              <a:t>Način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 dirty="0"/>
              <a:t>realizacije:</a:t>
            </a:r>
            <a:endParaRPr lang="hr-HR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2286000"/>
            <a:ext cx="7467600" cy="493673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Preventivni program promicanja zdravlja u Gradu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Zagrebu “Zajedno više možemo” u okviru kojeg 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provodi potprogram “Mogu ako hoću 2” (MAH 2 “)za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roditelje učenika 6. razreda.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(ovisno o epidemiološkoj situaciji)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Predavanje uz diskusiju na roditeljskom sastanku u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školi. Na kraju predavanja svaki roditelj dobije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priručnik “Protiv droge zajedno”.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Program financira Grad Zagreb.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"/>
            <a:ext cx="13868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38262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Ustroj produženog boravka učenika</a:t>
            </a: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1. do 3. razreda u </a:t>
            </a:r>
            <a:br>
              <a:rPr lang="hr-HR" sz="2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2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6868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sz="1800" dirty="0"/>
              <a:t>PROGRAM JE NAMIJENJEN UČENICIMA ČIJA SU OBA RODITELJA</a:t>
            </a:r>
          </a:p>
          <a:p>
            <a:pPr marL="0" indent="0" eaLnBrk="1" hangingPunct="1">
              <a:buNone/>
            </a:pPr>
            <a:r>
              <a:rPr lang="hr-HR" sz="1800" dirty="0"/>
              <a:t>    ILI SAMOHRANI RODITELJ ZAPOSLENI.    </a:t>
            </a:r>
          </a:p>
          <a:p>
            <a:pPr eaLnBrk="1" hangingPunct="1">
              <a:buNone/>
            </a:pPr>
            <a:endParaRPr lang="hr-HR" sz="1800" dirty="0"/>
          </a:p>
          <a:p>
            <a:pPr eaLnBrk="1" hangingPunct="1"/>
            <a:r>
              <a:rPr lang="hr-HR" sz="1800" dirty="0"/>
              <a:t>PROGRAM JE ORGANIZIRAN OD 7.00 DO 17.00 SATI.        </a:t>
            </a:r>
          </a:p>
          <a:p>
            <a:pPr eaLnBrk="1" hangingPunct="1">
              <a:buNone/>
            </a:pPr>
            <a:endParaRPr lang="hr-HR" sz="1800" dirty="0"/>
          </a:p>
          <a:p>
            <a:pPr eaLnBrk="1" hangingPunct="1">
              <a:buNone/>
            </a:pPr>
            <a:r>
              <a:rPr lang="hr-HR" sz="1800" dirty="0"/>
              <a:t>                      </a:t>
            </a:r>
          </a:p>
          <a:p>
            <a:pPr eaLnBrk="1" hangingPunct="1"/>
            <a:r>
              <a:rPr lang="hr-HR" sz="1800" dirty="0"/>
              <a:t>TEMELJEM PRIKUPLJENIH ZAHTJEVA, GRADSKI URED ZA OBRAZOVANJE, </a:t>
            </a:r>
          </a:p>
          <a:p>
            <a:pPr marL="0" indent="0" eaLnBrk="1" hangingPunct="1">
              <a:buNone/>
            </a:pPr>
            <a:r>
              <a:rPr lang="hr-HR" sz="1800" dirty="0"/>
              <a:t>    ŠKOLI JE ODOBRIO FORMIRANJE 5 GRUPA BORAVAKA ZA 105 UČENIKA:</a:t>
            </a:r>
          </a:p>
          <a:p>
            <a:pPr eaLnBrk="1" hangingPunct="1"/>
            <a:endParaRPr lang="hr-HR" sz="1800" dirty="0"/>
          </a:p>
          <a:p>
            <a:pPr eaLnBrk="1" hangingPunct="1">
              <a:buNone/>
            </a:pPr>
            <a:r>
              <a:rPr lang="hr-HR" sz="1800" dirty="0"/>
              <a:t>		1. GRUPA:       1.A – VODITELJ:  ANKICA KATIĆ</a:t>
            </a:r>
          </a:p>
          <a:p>
            <a:pPr eaLnBrk="1" hangingPunct="1">
              <a:buNone/>
            </a:pPr>
            <a:r>
              <a:rPr lang="hr-HR" sz="1800" dirty="0"/>
              <a:t>		2. GRUPA:       1.B - VODITELJ:  ŽELJKA MANZONI</a:t>
            </a:r>
          </a:p>
          <a:p>
            <a:pPr eaLnBrk="1" hangingPunct="1">
              <a:buNone/>
            </a:pPr>
            <a:r>
              <a:rPr lang="hr-HR" sz="1800" dirty="0"/>
              <a:t>		3. GRUPA:       2.A + 3.B – VODITELJ: ZDENKA KOŽIĆ</a:t>
            </a:r>
          </a:p>
          <a:p>
            <a:pPr eaLnBrk="1" hangingPunct="1">
              <a:buNone/>
            </a:pPr>
            <a:r>
              <a:rPr lang="hr-HR" sz="1800" dirty="0"/>
              <a:t>		4. GRUPA:       2.B  + 3.B - VODITELJ: BILJANA MESIĆ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1800" dirty="0"/>
              <a:t>		5. GRUPA:       3.A -  VODITELJ:  ALEXANDRA HINCAK-ŠUJICA	</a:t>
            </a:r>
          </a:p>
        </p:txBody>
      </p:sp>
      <p:sp>
        <p:nvSpPr>
          <p:cNvPr id="20484" name="Pravokutnik 3"/>
          <p:cNvSpPr>
            <a:spLocks noChangeArrowheads="1"/>
          </p:cNvSpPr>
          <p:nvPr/>
        </p:nvSpPr>
        <p:spPr bwMode="auto">
          <a:xfrm>
            <a:off x="5867400" y="6324600"/>
            <a:ext cx="2208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B05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Povratak na izbornik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553200" cy="14478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PREVENCIJA I ALTERNATIVA (PIA)</a:t>
            </a: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(predavanje za učenike)</a:t>
            </a:r>
            <a:r>
              <a:rPr lang="hr-HR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9800"/>
            <a:ext cx="2249488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Namjena i ciljevi: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Realizacija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predavanja: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Način realizacije: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/>
              <a:t>Financiranje: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 dirty="0"/>
          </a:p>
          <a:p>
            <a:pPr eaLnBrk="1" hangingPunct="1">
              <a:lnSpc>
                <a:spcPct val="80000"/>
              </a:lnSpc>
            </a:pPr>
            <a:endParaRPr lang="hr-HR" sz="3600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2209800"/>
            <a:ext cx="6934200" cy="4325800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2000" dirty="0"/>
              <a:t>Prevencija i Alternativa - Program prevencije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konzumacije alkohola, droge, cigareta te prevencije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vandalizma. Program je namijenjen učenicima 6. r.</a:t>
            </a:r>
          </a:p>
          <a:p>
            <a:pPr>
              <a:lnSpc>
                <a:spcPct val="90000"/>
              </a:lnSpc>
              <a:buNone/>
            </a:pPr>
            <a:endParaRPr lang="hr-HR" sz="800" dirty="0"/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Policijska uprava zagrebačka u prostoru škole.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Predavanja na poučan način prate problem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ovisnosti, njegove uzroke i posljedice te učenicima </a:t>
            </a:r>
          </a:p>
          <a:p>
            <a:pPr>
              <a:lnSpc>
                <a:spcPct val="90000"/>
              </a:lnSpc>
              <a:buNone/>
            </a:pPr>
            <a:r>
              <a:rPr lang="hr-HR" sz="2000" dirty="0"/>
              <a:t>nude alternativu takvom obliku života.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Na satu razrednika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Nema dodatnih troškova. </a:t>
            </a:r>
            <a:endParaRPr lang="hr-HR" sz="3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000" dirty="0"/>
              <a:t>Program financira Grad Zagreb.</a:t>
            </a:r>
          </a:p>
        </p:txBody>
      </p:sp>
      <p:pic>
        <p:nvPicPr>
          <p:cNvPr id="94213" name="Picture 4" descr="http://os-dlermana-brestovac.skole.hr/upload/os-dlermana-brestovac/images/newsimg/135/Image/m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8208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hr-HR" dirty="0"/>
              <a:t>PREVENCIJA NASILJA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3610285"/>
            <a:ext cx="7848600" cy="317151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hr-HR" sz="3100" dirty="0">
                <a:solidFill>
                  <a:srgbClr val="FF66CC"/>
                </a:solidFill>
              </a:rPr>
              <a:t> </a:t>
            </a:r>
            <a:r>
              <a:rPr lang="hr-HR" sz="5100" b="1" dirty="0">
                <a:solidFill>
                  <a:srgbClr val="FF3399"/>
                </a:solidFill>
              </a:rPr>
              <a:t>DAN RUŽIČASTIH MAJICA- PINK SHIRT DAY</a:t>
            </a:r>
          </a:p>
          <a:p>
            <a:pPr algn="ctr">
              <a:buNone/>
            </a:pPr>
            <a:r>
              <a:rPr lang="hr-HR" sz="5100" b="1" dirty="0">
                <a:solidFill>
                  <a:srgbClr val="FF3399"/>
                </a:solidFill>
              </a:rPr>
              <a:t> veljača 2022.</a:t>
            </a:r>
          </a:p>
          <a:p>
            <a:pPr algn="ctr">
              <a:buNone/>
            </a:pPr>
            <a:endParaRPr lang="hr-HR" sz="3100" dirty="0">
              <a:solidFill>
                <a:srgbClr val="FF3399"/>
              </a:solidFill>
            </a:endParaRPr>
          </a:p>
          <a:p>
            <a:pPr algn="ctr">
              <a:buNone/>
            </a:pPr>
            <a:r>
              <a:rPr lang="hr-HR" sz="4400" dirty="0">
                <a:solidFill>
                  <a:srgbClr val="FF3399"/>
                </a:solidFill>
                <a:latin typeface="Arial Narrow" pitchFamily="34" charset="0"/>
              </a:rPr>
              <a:t>međunarodni je dan posvećen borbi protiv </a:t>
            </a:r>
          </a:p>
          <a:p>
            <a:pPr algn="ctr">
              <a:buNone/>
            </a:pPr>
            <a:r>
              <a:rPr lang="hr-HR" sz="4400" dirty="0">
                <a:solidFill>
                  <a:srgbClr val="FF3399"/>
                </a:solidFill>
                <a:latin typeface="Arial Narrow" pitchFamily="34" charset="0"/>
              </a:rPr>
              <a:t>nasilja u školama. Obilježava se zadnje srijede u veljači u osnovnim i </a:t>
            </a:r>
          </a:p>
          <a:p>
            <a:pPr algn="ctr">
              <a:buNone/>
            </a:pPr>
            <a:r>
              <a:rPr lang="hr-HR" sz="4400" dirty="0">
                <a:solidFill>
                  <a:srgbClr val="FF3399"/>
                </a:solidFill>
                <a:latin typeface="Arial Narrow" pitchFamily="34" charset="0"/>
              </a:rPr>
              <a:t>srednjim školama diljem svijeta. Pritom se nose ružičaste majice koje </a:t>
            </a:r>
          </a:p>
          <a:p>
            <a:pPr algn="ctr">
              <a:buNone/>
            </a:pPr>
            <a:r>
              <a:rPr lang="hr-HR" sz="4400" dirty="0">
                <a:solidFill>
                  <a:srgbClr val="FF3399"/>
                </a:solidFill>
                <a:latin typeface="Arial Narrow" pitchFamily="34" charset="0"/>
              </a:rPr>
              <a:t>simboliziraju  borbu protiv nasilja među vršnjacima.</a:t>
            </a:r>
          </a:p>
          <a:p>
            <a:pPr algn="ctr">
              <a:buNone/>
            </a:pPr>
            <a:r>
              <a:rPr lang="hr-HR" sz="4400" dirty="0">
                <a:solidFill>
                  <a:srgbClr val="FF3399"/>
                </a:solidFill>
                <a:latin typeface="Arial Narrow" pitchFamily="34" charset="0"/>
              </a:rPr>
              <a:t> Dan će se u školi obilježiti kroz radionice, razgovore, izložbu poruka.</a:t>
            </a:r>
          </a:p>
          <a:p>
            <a:pPr algn="ctr">
              <a:buNone/>
            </a:pPr>
            <a:endParaRPr lang="hr-HR" sz="2400" dirty="0">
              <a:solidFill>
                <a:srgbClr val="FF3399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hr-HR" sz="2400" dirty="0">
              <a:solidFill>
                <a:srgbClr val="FF3399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hr-HR" dirty="0">
                <a:solidFill>
                  <a:srgbClr val="FF66CC"/>
                </a:solidFill>
              </a:rPr>
              <a:t>                     </a:t>
            </a:r>
          </a:p>
        </p:txBody>
      </p:sp>
      <p:pic>
        <p:nvPicPr>
          <p:cNvPr id="4098" name="Picture 2" descr="Slikovni rezultat za DAN RUŽIČASTIH MAJ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220" y="1147184"/>
            <a:ext cx="1926350" cy="2281816"/>
          </a:xfrm>
          <a:prstGeom prst="rect">
            <a:avLst/>
          </a:prstGeom>
          <a:noFill/>
        </p:spPr>
      </p:pic>
      <p:pic>
        <p:nvPicPr>
          <p:cNvPr id="11" name="Slika 10" descr="IMG_4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369" y="1147184"/>
            <a:ext cx="1836851" cy="2274498"/>
          </a:xfrm>
          <a:prstGeom prst="rect">
            <a:avLst/>
          </a:prstGeom>
        </p:spPr>
      </p:pic>
      <p:pic>
        <p:nvPicPr>
          <p:cNvPr id="14" name="Slika 13" descr="IMG_4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570" y="1160999"/>
            <a:ext cx="2234241" cy="22701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hr-HR" dirty="0"/>
              <a:t>PREVENCIJA NASILJA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hr-HR" dirty="0"/>
              <a:t>ANTITRAFFICKING – prevencija trgovanja ljudima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Radionica i razgovor s volonterima Crvenog križa </a:t>
            </a:r>
          </a:p>
          <a:p>
            <a:pPr>
              <a:buNone/>
            </a:pPr>
            <a:r>
              <a:rPr lang="hr-HR" dirty="0"/>
              <a:t>grada Zagreba (7. razred)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363" y="3429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hr-HR" dirty="0"/>
              <a:t>PREVENCIJA NASILJA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6019800"/>
          </a:xfrm>
        </p:spPr>
        <p:txBody>
          <a:bodyPr/>
          <a:lstStyle/>
          <a:p>
            <a:pPr>
              <a:buNone/>
            </a:pPr>
            <a:r>
              <a:rPr lang="hr-HR" dirty="0"/>
              <a:t>		</a:t>
            </a:r>
            <a:br>
              <a:rPr lang="hr-HR" dirty="0"/>
            </a:br>
            <a:r>
              <a:rPr lang="hr-HR" dirty="0"/>
              <a:t> MEĐUNARODNI DAN TOLERANCIJE</a:t>
            </a:r>
          </a:p>
          <a:p>
            <a:pPr>
              <a:buNone/>
            </a:pPr>
            <a:r>
              <a:rPr lang="hr-HR" dirty="0"/>
              <a:t>	                  obilježavanje -16. studeni </a:t>
            </a:r>
          </a:p>
        </p:txBody>
      </p:sp>
      <p:pic>
        <p:nvPicPr>
          <p:cNvPr id="1026" name="Picture 2" descr="Slikovni rezultat za međunarodni dan toleranc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352800" cy="3939539"/>
          </a:xfrm>
          <a:prstGeom prst="rect">
            <a:avLst/>
          </a:prstGeom>
          <a:noFill/>
        </p:spPr>
      </p:pic>
      <p:pic>
        <p:nvPicPr>
          <p:cNvPr id="5" name="Slika 4" descr="slide3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1432" y="2355621"/>
            <a:ext cx="5192968" cy="38927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hr-HR" dirty="0"/>
              <a:t>PREVENCIJA NASILJA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295400"/>
            <a:ext cx="5943600" cy="51054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20.11. MEĐUNARODNI DAN </a:t>
            </a:r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DJEČJIH PRAVA I </a:t>
            </a:r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SVJETSKI DAN DJETETA</a:t>
            </a:r>
          </a:p>
          <a:p>
            <a:pPr>
              <a:buNone/>
            </a:pPr>
            <a:endParaRPr lang="hr-HR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KONVENCIJA O PRAVIMA DJETETA </a:t>
            </a:r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– POSJET UNICEFOVE  </a:t>
            </a:r>
          </a:p>
          <a:p>
            <a:pPr>
              <a:buNone/>
            </a:pP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AMBASADORICE ZA DJEČJA PRAVA</a:t>
            </a:r>
          </a:p>
          <a:p>
            <a:pPr>
              <a:buNone/>
            </a:pPr>
            <a:r>
              <a:rPr lang="hr-HR" dirty="0"/>
              <a:t> </a:t>
            </a:r>
          </a:p>
        </p:txBody>
      </p:sp>
      <p:pic>
        <p:nvPicPr>
          <p:cNvPr id="177154" name="Picture 2" descr="OBILJEŽILI SMO SVJETSKI DAN PRAVA DJETETA – DJEČJI VRTIĆ JE MJESTO GDJE  DIJETE ŽIVI I UČI SVOJA PRAVA – Dječji vrtić &amp;quot;Maslačak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Prevencija ovisnosti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2057400"/>
            <a:ext cx="7924800" cy="4398336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175106" name="AutoShape 2" descr="Mjesec borbe protiv ovisnosti – Info Centar Za Ml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5108" name="Picture 4" descr="Mjesec borbe protiv ovisnosti – Info Centar Za Ml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2" y="2209800"/>
            <a:ext cx="885237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10600" cy="63246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lang="hr-HR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hr-HR" sz="320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9800"/>
            <a:ext cx="2971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r-HR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600"/>
          </a:p>
          <a:p>
            <a:pPr eaLnBrk="1" hangingPunct="1">
              <a:lnSpc>
                <a:spcPct val="80000"/>
              </a:lnSpc>
            </a:pPr>
            <a:endParaRPr lang="hr-HR" sz="360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1735"/>
            <a:ext cx="8077200" cy="80813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               PROJEKT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“MOJ PRIJATELJ ŽIVI U BENINU”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pomoć izgradnji sirotišta u selu </a:t>
            </a:r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</a:rPr>
              <a:t>Hondji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hr-HR" sz="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b="1" dirty="0"/>
              <a:t>Ciljevi: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b="1" dirty="0"/>
              <a:t>-   </a:t>
            </a:r>
            <a:r>
              <a:rPr lang="hr-HR" sz="1800" dirty="0"/>
              <a:t>Razvijati zahvalnost za Božju ljubav i dobrotu, osposobiti učenike za uzajamno bratsko služenje, socijalnu pravdu i solidarnost. Razumjeti da je odgovornost za suživot među ljudima povjerena svakom pojedincu te da svatko može učiniti dobro u mjeri u kojoj prepoznaje svoje darove i mogućnosti.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1800" dirty="0"/>
              <a:t>Upoznati različite te izgraditi osjećaj poštovanja prema drugim kulturama, konfesijama i religijama (ekumenizam i dijalog)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1800" dirty="0"/>
              <a:t>Razviti empatiju prema svojim vršnjacima u Beninu i svima u našoj sredini koji žive u oskudici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1800" dirty="0"/>
              <a:t>Razvijati svoje sposobnosti za rad za dobrobit šire društvene zajednice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1800" dirty="0"/>
              <a:t>Uključiti roditelje i prezentirati humanitarni rad van škole.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Voditelj: Ružica Lice, vjeroučiteljica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b="1" dirty="0"/>
              <a:t>Način realizacije:     </a:t>
            </a:r>
            <a:r>
              <a:rPr lang="hr-HR" sz="1800" dirty="0"/>
              <a:t>HUMANITARNI KONCERT UČENIKA ŠKOLE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			      RADIONICE  I  PRODAJNE IZLOŽBE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			      SUSRET SA MISIONAROM IZ BENINA </a:t>
            </a:r>
            <a:r>
              <a:rPr lang="hr-HR" sz="1800" dirty="0" err="1"/>
              <a:t>vlč</a:t>
            </a:r>
            <a:r>
              <a:rPr lang="hr-HR" sz="1800" dirty="0"/>
              <a:t>. </a:t>
            </a:r>
            <a:r>
              <a:rPr lang="hr-HR" sz="1800" dirty="0" err="1"/>
              <a:t>Odilon</a:t>
            </a:r>
            <a:r>
              <a:rPr lang="hr-HR" sz="1800" dirty="0"/>
              <a:t> </a:t>
            </a:r>
            <a:r>
              <a:rPr lang="hr-HR" sz="1800" dirty="0" err="1"/>
              <a:t>Singbo</a:t>
            </a:r>
            <a:endParaRPr lang="hr-H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dirty="0"/>
              <a:t>			      MEDIJSKO PRAĆENJE RAZVOJA PROJEKTA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228600" y="6324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sz="1200" b="0" dirty="0">
                <a:solidFill>
                  <a:schemeClr val="tx1"/>
                </a:solidFill>
                <a:latin typeface="Antique Olive Compact" pitchFamily="34" charset="0"/>
                <a:hlinkClick r:id="rId2" action="ppaction://hlinksldjump"/>
              </a:rPr>
              <a:t>Povratak na izbornik</a:t>
            </a:r>
            <a:endParaRPr lang="en-US" sz="1200" b="0" dirty="0">
              <a:solidFill>
                <a:schemeClr val="tx1"/>
              </a:solidFill>
              <a:latin typeface="Antique Olive Co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018" y="152400"/>
            <a:ext cx="24020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8382000" cy="2362200"/>
          </a:xfrm>
        </p:spPr>
        <p:txBody>
          <a:bodyPr>
            <a:normAutofit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hr-HR" sz="35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DOPUNSKA NASTAVA </a:t>
            </a:r>
            <a:br>
              <a:rPr lang="hr-HR" sz="35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Ciljevi dopunske nastave: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Dopunjavanje usvojenosti gradiva redovne nastave</a:t>
            </a: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Namjena programa: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Učenici koji iz bilo kojeg razloga trebaju dopuniti znanje.</a:t>
            </a:r>
            <a:b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Način realizacije: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 učioničkom prostoru škole. Učenici se uključuju po potrebi.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Vremenski okvir: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Svaki predmet održava se u svakom razredu jednom tjedno</a:t>
            </a:r>
            <a:b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 jedan školski sat.</a:t>
            </a:r>
            <a:b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sz="1600" b="0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Način vrjednovanja: </a:t>
            </a:r>
            <a:r>
              <a:rPr lang="hr-HR" sz="16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Praćenje i ocjenjivanje napredovanja učenika u okviru redovne nastave</a:t>
            </a:r>
            <a:r>
              <a:rPr lang="hr-HR" sz="1400" b="0" cap="none" dirty="0">
                <a:ln w="500"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endParaRPr lang="hr-HR" sz="1400" b="0" dirty="0">
              <a:ln w="500"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2286000" cy="449580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b="1" u="sng" dirty="0"/>
              <a:t>HRVATSKI JEZIK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1.A – KROFLIN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1.B – LONČAR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2.A - ŠOŠTARKO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2.B – MILETIĆ ŠIRONJA</a:t>
            </a:r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3.A – GRABOVICA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3.B – VRKLJAN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4.A – GAŠI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4.B – PRIŠĆAN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4.C – CINDRIĆ (BERMANEC)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6.AB  i  8.   – KRKLEC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6.C             - PRPIĆ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1400" dirty="0"/>
              <a:t>5. i 7.         – ILČIĆ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90800" y="2362200"/>
            <a:ext cx="6553200" cy="4267200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r-HR" sz="1400" b="1" u="sng" dirty="0"/>
              <a:t>MATEMATIKA</a:t>
            </a:r>
            <a:r>
              <a:rPr lang="hr-HR" sz="1400" b="1" dirty="0"/>
              <a:t>                          </a:t>
            </a:r>
            <a:r>
              <a:rPr lang="hr-HR" sz="1400" b="1" u="sng" dirty="0"/>
              <a:t>NJEMAČKI JEZIK</a:t>
            </a:r>
            <a:r>
              <a:rPr lang="hr-HR" sz="1400" b="1" dirty="0"/>
              <a:t>  </a:t>
            </a:r>
          </a:p>
          <a:p>
            <a:pPr>
              <a:lnSpc>
                <a:spcPct val="80000"/>
              </a:lnSpc>
              <a:buNone/>
            </a:pPr>
            <a:endParaRPr lang="hr-HR" sz="1400" b="1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1.A – KROFLIN	           6.C – VIDAKOVIĆ SVRTAN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1.B – LONČAR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2.A – ŠOŠTARKO	         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2.B – MILETIĆ ŠIRONJA</a:t>
            </a:r>
          </a:p>
          <a:p>
            <a:pPr>
              <a:lnSpc>
                <a:spcPct val="80000"/>
              </a:lnSpc>
              <a:buNone/>
            </a:pPr>
            <a:r>
              <a:rPr lang="hr-HR" sz="1400" b="1" dirty="0"/>
              <a:t>			         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3.A – GRABOVICA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3.B – VRKLJAN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4.A – GAŠI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4.B – PRIŠĆAN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4.C – CINDRIĆ (BERMANEC)</a:t>
            </a:r>
          </a:p>
          <a:p>
            <a:pPr>
              <a:lnSpc>
                <a:spcPct val="80000"/>
              </a:lnSpc>
              <a:buNone/>
            </a:pPr>
            <a:endParaRPr lang="hr-HR" sz="1400" dirty="0"/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5. i  7. – KLICPER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/>
              <a:t>6. I 8.   – ČIČAK         </a:t>
            </a:r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>
              <a:lnSpc>
                <a:spcPct val="80000"/>
              </a:lnSpc>
              <a:buNone/>
            </a:pPr>
            <a:endParaRPr lang="hr-HR" sz="1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400" dirty="0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172200" y="6287036"/>
            <a:ext cx="222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r-HR" b="0" dirty="0">
                <a:solidFill>
                  <a:srgbClr val="00B050"/>
                </a:solidFill>
                <a:latin typeface="Antique Olive Compact" pitchFamily="34" charset="0"/>
                <a:hlinkClick r:id="rId2" action="ppaction://hlinksldjump"/>
              </a:rPr>
              <a:t>Povratak na izbornik</a:t>
            </a:r>
            <a:endParaRPr lang="en-US" b="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2B9FB3D2D574D8F0EFE4F9A3E694B" ma:contentTypeVersion="8" ma:contentTypeDescription="Create a new document." ma:contentTypeScope="" ma:versionID="53ee59c08bb1699ff7e296addf79e6a7">
  <xsd:schema xmlns:xsd="http://www.w3.org/2001/XMLSchema" xmlns:xs="http://www.w3.org/2001/XMLSchema" xmlns:p="http://schemas.microsoft.com/office/2006/metadata/properties" xmlns:ns2="fab80420-665e-4425-b572-29d4ab0aa5e5" targetNamespace="http://schemas.microsoft.com/office/2006/metadata/properties" ma:root="true" ma:fieldsID="10e2bddc7b2d8e9c7ab74956b6050e82" ns2:_="">
    <xsd:import namespace="fab80420-665e-4425-b572-29d4ab0aa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80420-665e-4425-b572-29d4ab0aa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C78E6E-A3FA-4A23-9C9A-7B2DFFBB4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80420-665e-4425-b572-29d4ab0aa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F0D99-3F3D-4218-BE71-1B1FE6E5A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C07E5-71D2-4909-B9A2-7CFB163D4E5A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ab80420-665e-4425-b572-29d4ab0aa5e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15808</TotalTime>
  <Words>9720</Words>
  <Application>Microsoft Office PowerPoint</Application>
  <PresentationFormat>Prikaz na zaslonu (4:3)</PresentationFormat>
  <Paragraphs>2780</Paragraphs>
  <Slides>86</Slides>
  <Notes>72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86</vt:i4>
      </vt:variant>
    </vt:vector>
  </HeadingPairs>
  <TitlesOfParts>
    <vt:vector size="94" baseType="lpstr">
      <vt:lpstr>Antique Olive Compact</vt:lpstr>
      <vt:lpstr>Arial</vt:lpstr>
      <vt:lpstr>Arial Narrow</vt:lpstr>
      <vt:lpstr>Comic Sans MS</vt:lpstr>
      <vt:lpstr>Trebuchet MS</vt:lpstr>
      <vt:lpstr>Wingdings</vt:lpstr>
      <vt:lpstr>Wingdings 2</vt:lpstr>
      <vt:lpstr>Bogatstvo</vt:lpstr>
      <vt:lpstr>Temeljem članka 28. Zakona o odgoju i obrazovanju u osnovnoj i srednjoj školi  i  članka 12. Statuta Osnovne škole Dragutina Kušlana, Zagreb Školski odbor na sjednici održanoj dana  30. rujna 2021.  donosi </vt:lpstr>
      <vt:lpstr> Kurikulum Osnovne škole  Dragutina Kušlana, Zagreb</vt:lpstr>
      <vt:lpstr>Školski kurikulum temelji se na razvoju 8 kompetencija potrebnih za učenje  </vt:lpstr>
      <vt:lpstr>PowerPoint prezentacija</vt:lpstr>
      <vt:lpstr> Odgojno-obrazovni ciljevi  nacionalnog i školskog kurikuluma</vt:lpstr>
      <vt:lpstr>PowerPoint prezentacija</vt:lpstr>
      <vt:lpstr>PowerPoint prezentacija</vt:lpstr>
      <vt:lpstr> Ustroj produženog boravka učenika 1. do 3. razreda u  </vt:lpstr>
      <vt:lpstr>DOPUNSKA NASTAVA  Ciljevi dopunske nastave: Dopunjavanje usvojenosti gradiva redovne nastave. Namjena programa: Učenici koji iz bilo kojeg razloga trebaju dopuniti znanje. Način realizacije: U učioničkom prostoru škole. Učenici se uključuju po potrebi. Vremenski okvir: Svaki predmet održava se u svakom razredu jednom tjedno po jedan školski sat. Način vrjednovanja: Praćenje i ocjenjivanje napredovanja učenika u okviru redovne nastave.</vt:lpstr>
      <vt:lpstr> ŠKOLSKA KNJIŽNICA   </vt:lpstr>
      <vt:lpstr>ŠKOLSKA KNJIŽNICA</vt:lpstr>
      <vt:lpstr>PowerPoint prezentacija</vt:lpstr>
      <vt:lpstr>IZVANNASTAVNE AKTIVNOSTI </vt:lpstr>
      <vt:lpstr>IZVANNASTAVNE AKTIVNOSTI </vt:lpstr>
      <vt:lpstr>PowerPoint prezentacija</vt:lpstr>
      <vt:lpstr>IZVANNASTAVNE AKTIVNOSTI </vt:lpstr>
      <vt:lpstr>IZVANNASTAVNE AKTIVNOSTI </vt:lpstr>
      <vt:lpstr>PowerPoint prezentacija</vt:lpstr>
      <vt:lpstr>IZVANNASTAVNE AKTIVNOSTI </vt:lpstr>
      <vt:lpstr>IZVANNASTAVNE AKTIVNOSTI </vt:lpstr>
      <vt:lpstr>IZVANNASTAVNE AKTIVNOSTI</vt:lpstr>
      <vt:lpstr>IZVANNASTAVNE  AKTIVNOSTI </vt:lpstr>
      <vt:lpstr>IZVANNASTAVNE  AKTIVNOSTI </vt:lpstr>
      <vt:lpstr>IZVANNASTAVNE AKTIVNOSTI </vt:lpstr>
      <vt:lpstr>IZVANNASTAVNE AKTIVNOSTI </vt:lpstr>
      <vt:lpstr>PowerPoint prezentacija</vt:lpstr>
      <vt:lpstr>IZVANNASTAVNE AKTIVNOSTI</vt:lpstr>
      <vt:lpstr>IZVANNASTAVNE AKTIVNOSTI </vt:lpstr>
      <vt:lpstr>IZVANNASTAVNE AKTIVNOSTI </vt:lpstr>
      <vt:lpstr>IZVANNASTAVNE AKTIVNOSTI </vt:lpstr>
      <vt:lpstr>IZVANNASTAVNE AKTIVNOSTI</vt:lpstr>
      <vt:lpstr>IZVANNASTAVNE AKTIVNOSTI </vt:lpstr>
      <vt:lpstr>IZVANNASTAVNE AKTIVNOSTI </vt:lpstr>
      <vt:lpstr>PowerPoint prezentacija</vt:lpstr>
      <vt:lpstr>PowerPoint prezentacija</vt:lpstr>
      <vt:lpstr>PowerPoint prezentacija</vt:lpstr>
      <vt:lpstr>PowerPoint prezentacija</vt:lpstr>
      <vt:lpstr>IZVANNASTAVNe AKTIVNOSTi </vt:lpstr>
      <vt:lpstr>IZVANNASTAVNE AKTIVNOSTI  </vt:lpstr>
      <vt:lpstr>IZVANNASTAVNE AKTIVNOSTI  </vt:lpstr>
      <vt:lpstr>IZVANNASTAVNE AKTIVNOSTI  </vt:lpstr>
      <vt:lpstr>ŠKOLSKA  ZADRUGA  “SMOGOVCI”</vt:lpstr>
      <vt:lpstr>          ŠKOLSKI SPORTSKI KLUB “DRAGUTIN KUŠLAN”</vt:lpstr>
      <vt:lpstr>PowerPoint prezentacija</vt:lpstr>
      <vt:lpstr>DODATNA NASTAVA  </vt:lpstr>
      <vt:lpstr>DODATNA NASTAVA  </vt:lpstr>
      <vt:lpstr>DODATNA NASTAVA  </vt:lpstr>
      <vt:lpstr>DODATNA NASTAVA </vt:lpstr>
      <vt:lpstr>DODATNA NASTAVA  </vt:lpstr>
      <vt:lpstr>DODATNA NASTAVA </vt:lpstr>
      <vt:lpstr> DODATNA NASTAVA </vt:lpstr>
      <vt:lpstr> DODATNA NASTAVA </vt:lpstr>
      <vt:lpstr> DODATNA NASTAVA </vt:lpstr>
      <vt:lpstr> DODATNA NASTAVA  </vt:lpstr>
      <vt:lpstr>DODATNA NASTAVA  </vt:lpstr>
      <vt:lpstr>  IZBORNA NASTAVA   INFORMATIKA   provodi se u svim odjelima    od 1. do 4., 7. i 8. razreda      </vt:lpstr>
      <vt:lpstr>       IZBORNI  PREDMETI </vt:lpstr>
      <vt:lpstr>  IZBORNA NASTAVA   </vt:lpstr>
      <vt:lpstr>IZBORNA NASTAVA   </vt:lpstr>
      <vt:lpstr>  IZBORNA NASTAVA   </vt:lpstr>
      <vt:lpstr>  IZBORNA NASTAVA</vt:lpstr>
      <vt:lpstr>  IZBORNA NASTAVA</vt:lpstr>
      <vt:lpstr>PowerPoint prezentacija</vt:lpstr>
      <vt:lpstr>PowerPoint prezentacija</vt:lpstr>
      <vt:lpstr>KAZALIŠNE  PREDSTAVE,  KONCERTI  Ciljevi programa:   Razvijati kod djece navike kulturnog ponašanja u kazalištu ili koncertnoj dvorani. Osposobiti učenike za komunikaciju s medijima i usvajanje osnovnih pojmova vezanih uz kazalište ili koncertnu dvoranu. Gledanjem predstave ili slušanjem koncerta učenici proširuju znanja iz glazbene , medijske ili kazališne kulture.   Namjena programa:  Svi učenici škole. Voditelji i organizatori: učitelji  razredne nastave i hrvatskog jezika, razrednici  Način realizacije: Program se provodi ovisno o ponudi kazališne/koncertne produkcije. Predstave se odabiru primjereno dobi učenika i programu rada u školi (korelacija s medijskom i glazbenom kulturom). Učenici  se prevoze organiziranim autobusnim prijevozom, što financiraju roditelji uz ulaznicu. Kazališta: 1.-4. razredi: Zagrebačko kazalište lutaka, Zagrebačko kazalište mladih, Dječje kazalište Dubrava, Žar ptica, Mala scena, KNAP, KD Lisinski, ANIMAFEST 5.-8. razredi: Zagrebačko kazalište mladih, Komedija, Žar ptica, Kazalište Trešnja,  HNK, Teatar Exit, KNAP,  KD Lisinski </vt:lpstr>
      <vt:lpstr>PROGRAM PROVJERE I OBUKE PLIVANJA UČENIKA OSNOVNIH ŠKOLA grada zagreba</vt:lpstr>
      <vt:lpstr>IZVANUČIONIČKA NASTAVA  1. razred</vt:lpstr>
      <vt:lpstr>IZVANUČIONIČKA NASTAVA  2. razred</vt:lpstr>
      <vt:lpstr>IZVANUČIONIČKA NASTAVA  3. razred</vt:lpstr>
      <vt:lpstr>IZVANUČIONIČKA NASTAVA  4. razred</vt:lpstr>
      <vt:lpstr>IZVANUČIONIČKA NASTAVA 5. razred</vt:lpstr>
      <vt:lpstr>  IZVANUČIONIČKA  NASTAVA 6. RAZRED</vt:lpstr>
      <vt:lpstr>IZVANUČIONIČKA NASTAVA        7. razred</vt:lpstr>
      <vt:lpstr>IZVANUČIONIČKA NASTAVA        8. razred</vt:lpstr>
      <vt:lpstr>IZVANUČIONIČKA NASTAVA 8. razred</vt:lpstr>
      <vt:lpstr>IZVANUČIONIČKA NASTAVA njemački jezik 6.- 8. razred</vt:lpstr>
      <vt:lpstr>  POŠTUJTE NAŠE ZNAKOVE </vt:lpstr>
      <vt:lpstr> ZAJEDNO VIŠE MOŽEMO  potprogram MAH 1  (predavanje za učenike) </vt:lpstr>
      <vt:lpstr> ZAJEDNO VIŠE MOŽEMO  potprogram MAH 2  (predavanja za roditelje) </vt:lpstr>
      <vt:lpstr>PREVENCIJA I ALTERNATIVA (PIA)  (predavanje za učenike) </vt:lpstr>
      <vt:lpstr>PREVENCIJA NASILJA</vt:lpstr>
      <vt:lpstr>PREVENCIJA NASILJA </vt:lpstr>
      <vt:lpstr>PREVENCIJA NASILJA</vt:lpstr>
      <vt:lpstr>PREVENCIJA NASILJA</vt:lpstr>
      <vt:lpstr>Prevencija ovisnosti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I&amp;Z</dc:creator>
  <cp:lastModifiedBy>Sven Raic</cp:lastModifiedBy>
  <cp:revision>2493</cp:revision>
  <cp:lastPrinted>1601-01-01T00:00:00Z</cp:lastPrinted>
  <dcterms:created xsi:type="dcterms:W3CDTF">1601-01-01T00:00:00Z</dcterms:created>
  <dcterms:modified xsi:type="dcterms:W3CDTF">2021-10-07T11:20:57Z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0x0101004782B9FB3D2D574D8F0EFE4F9A3E694B</vt:lpwstr>
  </property>
</Properties>
</file>